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88"/>
  </p:notesMasterIdLst>
  <p:sldIdLst>
    <p:sldId id="256" r:id="rId2"/>
    <p:sldId id="257" r:id="rId3"/>
    <p:sldId id="264" r:id="rId4"/>
    <p:sldId id="261" r:id="rId5"/>
    <p:sldId id="265" r:id="rId6"/>
    <p:sldId id="262" r:id="rId7"/>
    <p:sldId id="266" r:id="rId8"/>
    <p:sldId id="258" r:id="rId9"/>
    <p:sldId id="297" r:id="rId10"/>
    <p:sldId id="298" r:id="rId11"/>
    <p:sldId id="299" r:id="rId12"/>
    <p:sldId id="300" r:id="rId13"/>
    <p:sldId id="263" r:id="rId14"/>
    <p:sldId id="259" r:id="rId15"/>
    <p:sldId id="276" r:id="rId16"/>
    <p:sldId id="269" r:id="rId17"/>
    <p:sldId id="277" r:id="rId18"/>
    <p:sldId id="306" r:id="rId19"/>
    <p:sldId id="302" r:id="rId20"/>
    <p:sldId id="304" r:id="rId21"/>
    <p:sldId id="303" r:id="rId22"/>
    <p:sldId id="305" r:id="rId23"/>
    <p:sldId id="260" r:id="rId24"/>
    <p:sldId id="267" r:id="rId25"/>
    <p:sldId id="301" r:id="rId26"/>
    <p:sldId id="308" r:id="rId27"/>
    <p:sldId id="294" r:id="rId28"/>
    <p:sldId id="293" r:id="rId29"/>
    <p:sldId id="311" r:id="rId30"/>
    <p:sldId id="312" r:id="rId31"/>
    <p:sldId id="309" r:id="rId32"/>
    <p:sldId id="290" r:id="rId33"/>
    <p:sldId id="287" r:id="rId34"/>
    <p:sldId id="288" r:id="rId35"/>
    <p:sldId id="307" r:id="rId36"/>
    <p:sldId id="337" r:id="rId37"/>
    <p:sldId id="310" r:id="rId38"/>
    <p:sldId id="291" r:id="rId39"/>
    <p:sldId id="289" r:id="rId40"/>
    <p:sldId id="296" r:id="rId41"/>
    <p:sldId id="295" r:id="rId42"/>
    <p:sldId id="315" r:id="rId43"/>
    <p:sldId id="313" r:id="rId44"/>
    <p:sldId id="314" r:id="rId45"/>
    <p:sldId id="270" r:id="rId46"/>
    <p:sldId id="271" r:id="rId47"/>
    <p:sldId id="273" r:id="rId48"/>
    <p:sldId id="272" r:id="rId49"/>
    <p:sldId id="274" r:id="rId50"/>
    <p:sldId id="275" r:id="rId51"/>
    <p:sldId id="278" r:id="rId52"/>
    <p:sldId id="351" r:id="rId53"/>
    <p:sldId id="279" r:id="rId54"/>
    <p:sldId id="280" r:id="rId55"/>
    <p:sldId id="292" r:id="rId56"/>
    <p:sldId id="329" r:id="rId57"/>
    <p:sldId id="336" r:id="rId58"/>
    <p:sldId id="338" r:id="rId59"/>
    <p:sldId id="339" r:id="rId60"/>
    <p:sldId id="340" r:id="rId61"/>
    <p:sldId id="281" r:id="rId62"/>
    <p:sldId id="317" r:id="rId63"/>
    <p:sldId id="282" r:id="rId64"/>
    <p:sldId id="319" r:id="rId65"/>
    <p:sldId id="283" r:id="rId66"/>
    <p:sldId id="324" r:id="rId67"/>
    <p:sldId id="345" r:id="rId68"/>
    <p:sldId id="346" r:id="rId69"/>
    <p:sldId id="284" r:id="rId70"/>
    <p:sldId id="347" r:id="rId71"/>
    <p:sldId id="285" r:id="rId72"/>
    <p:sldId id="321" r:id="rId73"/>
    <p:sldId id="343" r:id="rId74"/>
    <p:sldId id="322" r:id="rId75"/>
    <p:sldId id="286" r:id="rId76"/>
    <p:sldId id="330" r:id="rId77"/>
    <p:sldId id="348" r:id="rId78"/>
    <p:sldId id="332" r:id="rId79"/>
    <p:sldId id="349" r:id="rId80"/>
    <p:sldId id="350" r:id="rId81"/>
    <p:sldId id="341" r:id="rId82"/>
    <p:sldId id="342" r:id="rId83"/>
    <p:sldId id="335" r:id="rId84"/>
    <p:sldId id="352" r:id="rId85"/>
    <p:sldId id="268" r:id="rId86"/>
    <p:sldId id="316" r:id="rId8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31" autoAdjust="0"/>
    <p:restoredTop sz="75168" autoAdjust="0"/>
  </p:normalViewPr>
  <p:slideViewPr>
    <p:cSldViewPr snapToGrid="0">
      <p:cViewPr varScale="1">
        <p:scale>
          <a:sx n="75" d="100"/>
          <a:sy n="75" d="100"/>
        </p:scale>
        <p:origin x="1260" y="60"/>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76" d="100"/>
          <a:sy n="76" d="100"/>
        </p:scale>
        <p:origin x="3282" y="9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viewProps" Target="viewProp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notesMaster" Target="notesMasters/notesMaster1.xml"/><Relationship Id="rId9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tableStyles" Target="tableStyles.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media/image1.tiff>
</file>

<file path=ppt/media/image10.tiff>
</file>

<file path=ppt/media/image2.tiff>
</file>

<file path=ppt/media/image3.tiff>
</file>

<file path=ppt/media/image4.tiff>
</file>

<file path=ppt/media/image5.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D93BF-28BE-410E-A7A2-B126037CE348}" type="datetimeFigureOut">
              <a:rPr lang="en-US"/>
              <a:t>7/11/2018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EDD3C-B24A-4FD8-BC37-AD1F1425C620}" type="slidenum">
              <a:rPr lang="en-US"/>
              <a:t>‹#›</a:t>
            </a:fld>
            <a:endParaRPr lang="en-US"/>
          </a:p>
        </p:txBody>
      </p:sp>
    </p:spTree>
    <p:extLst>
      <p:ext uri="{BB962C8B-B14F-4D97-AF65-F5344CB8AC3E}">
        <p14:creationId xmlns:p14="http://schemas.microsoft.com/office/powerpoint/2010/main" val="72583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1</a:t>
            </a:fld>
            <a:endParaRPr lang="en-US"/>
          </a:p>
        </p:txBody>
      </p:sp>
    </p:spTree>
    <p:extLst>
      <p:ext uri="{BB962C8B-B14F-4D97-AF65-F5344CB8AC3E}">
        <p14:creationId xmlns:p14="http://schemas.microsoft.com/office/powerpoint/2010/main" val="13639865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Stress includes aspects of both acute and chronic adversity.</a:t>
            </a:r>
          </a:p>
          <a:p>
            <a:r>
              <a:rPr lang="en-US" dirty="0" smtClean="0"/>
              <a:t>Stressful life events</a:t>
            </a:r>
            <a:r>
              <a:rPr lang="en-US" baseline="0" dirty="0" smtClean="0"/>
              <a:t> include events like: </a:t>
            </a:r>
          </a:p>
          <a:p>
            <a:r>
              <a:rPr lang="en-US" baseline="0" dirty="0" smtClean="0"/>
              <a:t>fighting with your significant other</a:t>
            </a:r>
          </a:p>
          <a:p>
            <a:r>
              <a:rPr lang="en-US" baseline="0" dirty="0" smtClean="0"/>
              <a:t>car broke down</a:t>
            </a:r>
            <a:br>
              <a:rPr lang="en-US" baseline="0" dirty="0" smtClean="0"/>
            </a:br>
            <a:r>
              <a:rPr lang="en-US" baseline="0" dirty="0" smtClean="0"/>
              <a:t>your printer ran out of toner</a:t>
            </a:r>
          </a:p>
          <a:p>
            <a:r>
              <a:rPr lang="en-US" baseline="0" dirty="0" smtClean="0"/>
              <a:t>giving a presentation</a:t>
            </a:r>
          </a:p>
          <a:p>
            <a:r>
              <a:rPr lang="en-US" baseline="0" dirty="0" smtClean="0"/>
              <a:t>victim of a crime </a:t>
            </a:r>
          </a:p>
          <a:p>
            <a:r>
              <a:rPr lang="en-US" baseline="0" dirty="0" smtClean="0"/>
              <a:t>death of a loved one.</a:t>
            </a:r>
            <a:r>
              <a:rPr lang="en-US" dirty="0" smtClean="0"/>
              <a:t> </a:t>
            </a:r>
          </a:p>
          <a:p>
            <a:r>
              <a:rPr lang="en-US" dirty="0" smtClean="0"/>
              <a:t>Stressful life events have varying degrees of severity</a:t>
            </a:r>
            <a:r>
              <a:rPr lang="en-US" baseline="0" dirty="0" smtClean="0"/>
              <a:t> ranging from daily hassles to traumatic life events. Several researchers have looked at the different types of SLEs to determine if they </a:t>
            </a:r>
            <a:r>
              <a:rPr lang="en-US" dirty="0" smtClean="0"/>
              <a:t>differently impact</a:t>
            </a:r>
            <a:r>
              <a:rPr lang="en-US" baseline="0" dirty="0" smtClean="0"/>
              <a:t> an individual</a:t>
            </a:r>
            <a:r>
              <a:rPr lang="en-US"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16</a:t>
            </a:fld>
            <a:endParaRPr lang="en-US"/>
          </a:p>
        </p:txBody>
      </p:sp>
    </p:spTree>
    <p:extLst>
      <p:ext uri="{BB962C8B-B14F-4D97-AF65-F5344CB8AC3E}">
        <p14:creationId xmlns:p14="http://schemas.microsoft.com/office/powerpoint/2010/main" val="1848851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a:t>
            </a:r>
            <a:r>
              <a:rPr lang="en-US" baseline="0" dirty="0" smtClean="0"/>
              <a:t> instance,</a:t>
            </a:r>
            <a:r>
              <a:rPr lang="en-US" dirty="0" smtClean="0"/>
              <a:t> Ash &amp; Huebner isolated negative life events from chronic stressors in order to determine their differential impact.  They found that the inclusion of both stressor types significantly improved predictability of life satisfaction.  </a:t>
            </a:r>
          </a:p>
          <a:p>
            <a:endParaRPr lang="en-US" dirty="0" smtClean="0"/>
          </a:p>
          <a:p>
            <a:r>
              <a:rPr lang="en-US" dirty="0" smtClean="0"/>
              <a:t>Whereas</a:t>
            </a:r>
            <a:r>
              <a:rPr lang="en-US" baseline="0" dirty="0" smtClean="0"/>
              <a:t> McCullough and colleagues found that negative daily events affected affect more than major life events.</a:t>
            </a:r>
          </a:p>
          <a:p>
            <a:endParaRPr lang="en-US" baseline="0" dirty="0" smtClean="0"/>
          </a:p>
          <a:p>
            <a:r>
              <a:rPr lang="en-US" baseline="0" dirty="0" smtClean="0"/>
              <a:t>Willard, Long, and Phipps found the same effect in a more clinical population of cancer patients.  Common stressful events were associated more with distress than traumatic </a:t>
            </a:r>
            <a:r>
              <a:rPr lang="en-US" baseline="0" dirty="0" smtClean="0"/>
              <a:t>events, regardless of cancer status.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17</a:t>
            </a:fld>
            <a:endParaRPr lang="en-US"/>
          </a:p>
        </p:txBody>
      </p:sp>
    </p:spTree>
    <p:extLst>
      <p:ext uri="{BB962C8B-B14F-4D97-AF65-F5344CB8AC3E}">
        <p14:creationId xmlns:p14="http://schemas.microsoft.com/office/powerpoint/2010/main" val="8036662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include both daily hassles and major life events</a:t>
            </a:r>
            <a:r>
              <a:rPr lang="en-US" baseline="0" dirty="0" smtClean="0"/>
              <a:t> </a:t>
            </a:r>
            <a:r>
              <a:rPr lang="en-US" dirty="0" smtClean="0"/>
              <a:t>to </a:t>
            </a:r>
            <a:r>
              <a:rPr lang="en-US" dirty="0" smtClean="0"/>
              <a:t>accurately depict the potential overall stress of these individuals.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18</a:t>
            </a:fld>
            <a:endParaRPr lang="en-US"/>
          </a:p>
        </p:txBody>
      </p:sp>
    </p:spTree>
    <p:extLst>
      <p:ext uri="{BB962C8B-B14F-4D97-AF65-F5344CB8AC3E}">
        <p14:creationId xmlns:p14="http://schemas.microsoft.com/office/powerpoint/2010/main" val="1105861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19</a:t>
            </a:fld>
            <a:endParaRPr lang="en-US"/>
          </a:p>
        </p:txBody>
      </p:sp>
    </p:spTree>
    <p:extLst>
      <p:ext uri="{BB962C8B-B14F-4D97-AF65-F5344CB8AC3E}">
        <p14:creationId xmlns:p14="http://schemas.microsoft.com/office/powerpoint/2010/main" val="21802300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defTabSz="914400">
              <a:spcBef>
                <a:spcPts val="0"/>
              </a:spcBef>
              <a:spcAft>
                <a:spcPts val="0"/>
              </a:spcAft>
              <a:buClrTx/>
              <a:buSzTx/>
              <a:buFont typeface="Wingdings" charset="2"/>
              <a:buChar char="v"/>
            </a:pPr>
            <a:r>
              <a:rPr lang="en-US" sz="2200" dirty="0" smtClean="0"/>
              <a:t>Although a significant mediator, life satisfaction was not found to be a moderator in that relationship.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20</a:t>
            </a:fld>
            <a:endParaRPr lang="en-US"/>
          </a:p>
        </p:txBody>
      </p:sp>
    </p:spTree>
    <p:extLst>
      <p:ext uri="{BB962C8B-B14F-4D97-AF65-F5344CB8AC3E}">
        <p14:creationId xmlns:p14="http://schemas.microsoft.com/office/powerpoint/2010/main" val="17493997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Quality</a:t>
            </a:r>
            <a:r>
              <a:rPr lang="en-US" baseline="0" dirty="0" smtClean="0"/>
              <a:t> sleep led to less symptoms of depression when stressful life events were high.</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21</a:t>
            </a:fld>
            <a:endParaRPr lang="en-US"/>
          </a:p>
        </p:txBody>
      </p:sp>
    </p:spTree>
    <p:extLst>
      <p:ext uri="{BB962C8B-B14F-4D97-AF65-F5344CB8AC3E}">
        <p14:creationId xmlns:p14="http://schemas.microsoft.com/office/powerpoint/2010/main" val="20439403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fact, </a:t>
            </a:r>
            <a:r>
              <a:rPr lang="en-US" baseline="0" dirty="0" smtClean="0"/>
              <a:t>Trockel and colleagues evaluated a number of variables to identify their potential impact on academic performance, and found that sleep habits showed the greatest association with GPAs.</a:t>
            </a:r>
          </a:p>
          <a:p>
            <a:endParaRPr lang="en-US" baseline="0" dirty="0" smtClean="0"/>
          </a:p>
          <a:p>
            <a:r>
              <a:rPr lang="en-US" dirty="0" smtClean="0"/>
              <a:t>This is in line </a:t>
            </a:r>
            <a:r>
              <a:rPr lang="en-US" dirty="0" smtClean="0"/>
              <a:t>with what was found in </a:t>
            </a:r>
            <a:r>
              <a:rPr lang="en-US" dirty="0" err="1" smtClean="0"/>
              <a:t>Legget</a:t>
            </a:r>
            <a:r>
              <a:rPr lang="en-US" dirty="0" smtClean="0"/>
              <a:t> et al.’s </a:t>
            </a:r>
            <a:r>
              <a:rPr lang="en-US" dirty="0" smtClean="0"/>
              <a:t>study</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22</a:t>
            </a:fld>
            <a:endParaRPr lang="en-US"/>
          </a:p>
        </p:txBody>
      </p:sp>
    </p:spTree>
    <p:extLst>
      <p:ext uri="{BB962C8B-B14F-4D97-AF65-F5344CB8AC3E}">
        <p14:creationId xmlns:p14="http://schemas.microsoft.com/office/powerpoint/2010/main" val="7857853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These findings highlighted the need to look closely at the impacting mechanisms or potentially mediating/moderating variables, in the relationship between stress and academic engagement.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23</a:t>
            </a:fld>
            <a:endParaRPr lang="en-US"/>
          </a:p>
        </p:txBody>
      </p:sp>
    </p:spTree>
    <p:extLst>
      <p:ext uri="{BB962C8B-B14F-4D97-AF65-F5344CB8AC3E}">
        <p14:creationId xmlns:p14="http://schemas.microsoft.com/office/powerpoint/2010/main" val="19271406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Sleep is essential to a variety of life’s activities.  Sleep deprivation has been found to impair motor performance, cognitive performance, and even mood (Pilcher &amp; </a:t>
            </a:r>
            <a:r>
              <a:rPr lang="en-US" sz="1200" kern="1200" dirty="0" err="1" smtClean="0">
                <a:solidFill>
                  <a:schemeClr val="tx1"/>
                </a:solidFill>
                <a:effectLst/>
                <a:latin typeface="+mn-lt"/>
                <a:ea typeface="+mn-ea"/>
                <a:cs typeface="+mn-cs"/>
              </a:rPr>
              <a:t>Huffcutt</a:t>
            </a:r>
            <a:r>
              <a:rPr lang="en-US" sz="1200" kern="1200" dirty="0" smtClean="0">
                <a:solidFill>
                  <a:schemeClr val="tx1"/>
                </a:solidFill>
                <a:effectLst/>
                <a:latin typeface="+mn-lt"/>
                <a:ea typeface="+mn-ea"/>
                <a:cs typeface="+mn-cs"/>
              </a:rPr>
              <a:t>, 1996; Pilcher &amp; Walters, 1997).  </a:t>
            </a: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24</a:t>
            </a:fld>
            <a:endParaRPr lang="en-US"/>
          </a:p>
        </p:txBody>
      </p:sp>
    </p:spTree>
    <p:extLst>
      <p:ext uri="{BB962C8B-B14F-4D97-AF65-F5344CB8AC3E}">
        <p14:creationId xmlns:p14="http://schemas.microsoft.com/office/powerpoint/2010/main" val="19654970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Some of the areas of cognitive functioning that have been shown to be impacted by sleep disturbances are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working memory, attention, creative thinking, decision making, and long-term </a:t>
            </a:r>
            <a:r>
              <a:rPr lang="en-US" sz="1200" kern="1200" dirty="0" smtClean="0">
                <a:solidFill>
                  <a:schemeClr val="tx1"/>
                </a:solidFill>
                <a:effectLst/>
                <a:latin typeface="+mn-lt"/>
                <a:ea typeface="+mn-ea"/>
                <a:cs typeface="+mn-cs"/>
              </a:rPr>
              <a:t>memory.  Also, even subtle changes in sleep has been seen to affect performance. </a:t>
            </a:r>
            <a:endParaRPr lang="en-US" dirty="0" smtClean="0"/>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(Perfect</a:t>
            </a:r>
            <a:r>
              <a:rPr lang="en-US" sz="1200" kern="1200" dirty="0" smtClean="0">
                <a:solidFill>
                  <a:schemeClr val="tx1"/>
                </a:solidFill>
                <a:effectLst/>
                <a:latin typeface="+mn-lt"/>
                <a:ea typeface="+mn-ea"/>
                <a:cs typeface="+mn-cs"/>
              </a:rPr>
              <a:t>, Levine-</a:t>
            </a:r>
            <a:r>
              <a:rPr lang="en-US" sz="1200" kern="1200" dirty="0" err="1" smtClean="0">
                <a:solidFill>
                  <a:schemeClr val="tx1"/>
                </a:solidFill>
                <a:effectLst/>
                <a:latin typeface="+mn-lt"/>
                <a:ea typeface="+mn-ea"/>
                <a:cs typeface="+mn-cs"/>
              </a:rPr>
              <a:t>Donnerstein</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Archbold</a:t>
            </a:r>
            <a:r>
              <a:rPr lang="en-US" sz="1200" kern="1200" dirty="0" smtClean="0">
                <a:solidFill>
                  <a:schemeClr val="tx1"/>
                </a:solidFill>
                <a:effectLst/>
                <a:latin typeface="+mn-lt"/>
                <a:ea typeface="+mn-ea"/>
                <a:cs typeface="+mn-cs"/>
              </a:rPr>
              <a:t>, Goodwin, and </a:t>
            </a:r>
            <a:r>
              <a:rPr lang="en-US" sz="1200" kern="1200" dirty="0" err="1" smtClean="0">
                <a:solidFill>
                  <a:schemeClr val="tx1"/>
                </a:solidFill>
                <a:effectLst/>
                <a:latin typeface="+mn-lt"/>
                <a:ea typeface="+mn-ea"/>
                <a:cs typeface="+mn-cs"/>
              </a:rPr>
              <a:t>Quan</a:t>
            </a:r>
            <a:r>
              <a:rPr lang="en-US" sz="1200" kern="1200" dirty="0" smtClean="0">
                <a:solidFill>
                  <a:schemeClr val="tx1"/>
                </a:solidFill>
                <a:effectLst/>
                <a:latin typeface="+mn-lt"/>
                <a:ea typeface="+mn-ea"/>
                <a:cs typeface="+mn-cs"/>
              </a:rPr>
              <a:t> (2014) investigated the impact of sleep problems in children and adolescents and found that impaired sleep was predictive of lower reported grades by parent and school problems reported by student</a:t>
            </a:r>
            <a:r>
              <a:rPr lang="en-US" sz="1200" kern="1200" dirty="0" smtClean="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25</a:t>
            </a:fld>
            <a:endParaRPr lang="en-US"/>
          </a:p>
        </p:txBody>
      </p:sp>
    </p:spTree>
    <p:extLst>
      <p:ext uri="{BB962C8B-B14F-4D97-AF65-F5344CB8AC3E}">
        <p14:creationId xmlns:p14="http://schemas.microsoft.com/office/powerpoint/2010/main" val="154219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2</a:t>
            </a:fld>
            <a:endParaRPr lang="en-US"/>
          </a:p>
        </p:txBody>
      </p:sp>
    </p:spTree>
    <p:extLst>
      <p:ext uri="{BB962C8B-B14F-4D97-AF65-F5344CB8AC3E}">
        <p14:creationId xmlns:p14="http://schemas.microsoft.com/office/powerpoint/2010/main" val="433649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(The authors argue that sleep habits of undergraduate students are poor, and sleep education programs at the college level that focus on sleep hygiene may be beneficial. )</a:t>
            </a:r>
          </a:p>
          <a:p>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800" dirty="0" smtClean="0"/>
              <a:t>(</a:t>
            </a:r>
            <a:r>
              <a:rPr lang="en-US" sz="1800" dirty="0" smtClean="0"/>
              <a:t>potential for mediating factors influencing the relationship between sleep quality and academic performance.  As an example, they suggest that poor sleep may lead to other negative behaviors (e.g. truancy) that may be the true source of lower performance.)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26</a:t>
            </a:fld>
            <a:endParaRPr lang="en-US"/>
          </a:p>
        </p:txBody>
      </p:sp>
    </p:spTree>
    <p:extLst>
      <p:ext uri="{BB962C8B-B14F-4D97-AF65-F5344CB8AC3E}">
        <p14:creationId xmlns:p14="http://schemas.microsoft.com/office/powerpoint/2010/main" val="1215921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Examined</a:t>
            </a:r>
            <a:r>
              <a:rPr lang="en-US" sz="1200" baseline="0" dirty="0" smtClean="0"/>
              <a:t> w</a:t>
            </a:r>
            <a:r>
              <a:rPr lang="en-US" sz="1200" dirty="0" smtClean="0"/>
              <a:t>hether sleep shows a significant impact when including other potential predictors of performance. </a:t>
            </a:r>
            <a:r>
              <a:rPr lang="en-US" sz="1200" dirty="0" smtClean="0"/>
              <a:t> They found that sleep quality and frequency of getting enough sleep were significant predictors of school marks.  No association between</a:t>
            </a:r>
            <a:r>
              <a:rPr lang="en-US" sz="1200" baseline="0" dirty="0" smtClean="0"/>
              <a:t> exercise and GPA was found.</a:t>
            </a:r>
            <a:endParaRPr lang="en-US" sz="1200" dirty="0" smtClean="0"/>
          </a:p>
          <a:p>
            <a:endParaRPr lang="en-US" sz="12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*However, exercise was measured simply as number of hours of exercise per week, with no information regarding the level of intensity or duration of the exercise. </a:t>
            </a:r>
            <a:r>
              <a:rPr lang="en-US" sz="2800" dirty="0" smtClean="0"/>
              <a:t>These findings may relate more to an issue with dose threshold for physical activity as discussed later.  </a:t>
            </a:r>
            <a:endParaRPr lang="en-US" sz="2600"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27</a:t>
            </a:fld>
            <a:endParaRPr lang="en-US"/>
          </a:p>
        </p:txBody>
      </p:sp>
    </p:spTree>
    <p:extLst>
      <p:ext uri="{BB962C8B-B14F-4D97-AF65-F5344CB8AC3E}">
        <p14:creationId xmlns:p14="http://schemas.microsoft.com/office/powerpoint/2010/main" val="17760554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28</a:t>
            </a:fld>
            <a:endParaRPr lang="en-US"/>
          </a:p>
        </p:txBody>
      </p:sp>
    </p:spTree>
    <p:extLst>
      <p:ext uri="{BB962C8B-B14F-4D97-AF65-F5344CB8AC3E}">
        <p14:creationId xmlns:p14="http://schemas.microsoft.com/office/powerpoint/2010/main" val="19779082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Issues of this kind can impact many of life’s functions, including academic engagement and subsequent scholastic success. </a:t>
            </a:r>
          </a:p>
          <a:p>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29</a:t>
            </a:fld>
            <a:endParaRPr lang="en-US"/>
          </a:p>
        </p:txBody>
      </p:sp>
    </p:spTree>
    <p:extLst>
      <p:ext uri="{BB962C8B-B14F-4D97-AF65-F5344CB8AC3E}">
        <p14:creationId xmlns:p14="http://schemas.microsoft.com/office/powerpoint/2010/main" val="8894275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a:r>
              <a:rPr lang="en-US" sz="2800" dirty="0" smtClean="0"/>
              <a:t>These results suggest that emotional engagement may not reflect the same impact of sleep loss as other areas of academic engagement in college students.</a:t>
            </a:r>
            <a:r>
              <a:rPr lang="en-US" sz="2800" i="1" dirty="0" smtClean="0"/>
              <a:t> </a:t>
            </a:r>
          </a:p>
          <a:p>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30</a:t>
            </a:fld>
            <a:endParaRPr lang="en-US"/>
          </a:p>
        </p:txBody>
      </p:sp>
    </p:spTree>
    <p:extLst>
      <p:ext uri="{BB962C8B-B14F-4D97-AF65-F5344CB8AC3E}">
        <p14:creationId xmlns:p14="http://schemas.microsoft.com/office/powerpoint/2010/main" val="21185700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a:t>
            </a:r>
            <a:r>
              <a:rPr lang="en-US" baseline="0" dirty="0" smtClean="0"/>
              <a:t> to note that sleep habits change over time and show differences for different age groups and settings.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31</a:t>
            </a:fld>
            <a:endParaRPr lang="en-US"/>
          </a:p>
        </p:txBody>
      </p:sp>
    </p:spTree>
    <p:extLst>
      <p:ext uri="{BB962C8B-B14F-4D97-AF65-F5344CB8AC3E}">
        <p14:creationId xmlns:p14="http://schemas.microsoft.com/office/powerpoint/2010/main" val="15452922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Sleep deprived students have been shown to rate themselves higher in cognitive performance when sleep deprived as compared to non-sleep deprived students, even though their performance was significantly more impaired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32</a:t>
            </a:fld>
            <a:endParaRPr lang="en-US"/>
          </a:p>
        </p:txBody>
      </p:sp>
    </p:spTree>
    <p:extLst>
      <p:ext uri="{BB962C8B-B14F-4D97-AF65-F5344CB8AC3E}">
        <p14:creationId xmlns:p14="http://schemas.microsoft.com/office/powerpoint/2010/main" val="19744175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33</a:t>
            </a:fld>
            <a:endParaRPr lang="en-US"/>
          </a:p>
        </p:txBody>
      </p:sp>
    </p:spTree>
    <p:extLst>
      <p:ext uri="{BB962C8B-B14F-4D97-AF65-F5344CB8AC3E}">
        <p14:creationId xmlns:p14="http://schemas.microsoft.com/office/powerpoint/2010/main" val="36482627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Includes</a:t>
            </a:r>
            <a:r>
              <a:rPr lang="en-US" baseline="0" dirty="0" smtClean="0"/>
              <a:t> various aspects to optimize sleep, including</a:t>
            </a:r>
            <a:r>
              <a:rPr lang="mr-IN" baseline="0"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34</a:t>
            </a:fld>
            <a:endParaRPr lang="en-US"/>
          </a:p>
        </p:txBody>
      </p:sp>
    </p:spTree>
    <p:extLst>
      <p:ext uri="{BB962C8B-B14F-4D97-AF65-F5344CB8AC3E}">
        <p14:creationId xmlns:p14="http://schemas.microsoft.com/office/powerpoint/2010/main" val="6576344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35</a:t>
            </a:fld>
            <a:endParaRPr lang="en-US"/>
          </a:p>
        </p:txBody>
      </p:sp>
    </p:spTree>
    <p:extLst>
      <p:ext uri="{BB962C8B-B14F-4D97-AF65-F5344CB8AC3E}">
        <p14:creationId xmlns:p14="http://schemas.microsoft.com/office/powerpoint/2010/main" val="11862513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3</a:t>
            </a:fld>
            <a:endParaRPr lang="en-US"/>
          </a:p>
        </p:txBody>
      </p:sp>
    </p:spTree>
    <p:extLst>
      <p:ext uri="{BB962C8B-B14F-4D97-AF65-F5344CB8AC3E}">
        <p14:creationId xmlns:p14="http://schemas.microsoft.com/office/powerpoint/2010/main" val="30968483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ABCs of SLEEPING</a:t>
            </a:r>
            <a:r>
              <a:rPr lang="en-US" baseline="0" dirty="0" smtClean="0"/>
              <a:t> is research on sleep behavior recommendations.   Those recommendations that overlap with measures for older age groups include consistent sleep schedules and limiting electronics.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36</a:t>
            </a:fld>
            <a:endParaRPr lang="en-US"/>
          </a:p>
        </p:txBody>
      </p:sp>
    </p:spTree>
    <p:extLst>
      <p:ext uri="{BB962C8B-B14F-4D97-AF65-F5344CB8AC3E}">
        <p14:creationId xmlns:p14="http://schemas.microsoft.com/office/powerpoint/2010/main" val="30197985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37</a:t>
            </a:fld>
            <a:endParaRPr lang="en-US"/>
          </a:p>
        </p:txBody>
      </p:sp>
    </p:spTree>
    <p:extLst>
      <p:ext uri="{BB962C8B-B14F-4D97-AF65-F5344CB8AC3E}">
        <p14:creationId xmlns:p14="http://schemas.microsoft.com/office/powerpoint/2010/main" val="14676255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Not only did Trockel and colleagues find an association between sleep habits and academic performance but also exercise and academic performance.  Exercise may </a:t>
            </a:r>
            <a:r>
              <a:rPr lang="en-US" baseline="0" dirty="0" smtClean="0"/>
              <a:t>be a </a:t>
            </a:r>
            <a:r>
              <a:rPr lang="en-US" baseline="0" dirty="0" smtClean="0"/>
              <a:t>potential moderator of the relationship between stress and academic engagement.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38</a:t>
            </a:fld>
            <a:endParaRPr lang="en-US"/>
          </a:p>
        </p:txBody>
      </p:sp>
    </p:spTree>
    <p:extLst>
      <p:ext uri="{BB962C8B-B14F-4D97-AF65-F5344CB8AC3E}">
        <p14:creationId xmlns:p14="http://schemas.microsoft.com/office/powerpoint/2010/main" val="1513239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39</a:t>
            </a:fld>
            <a:endParaRPr lang="en-US"/>
          </a:p>
        </p:txBody>
      </p:sp>
    </p:spTree>
    <p:extLst>
      <p:ext uri="{BB962C8B-B14F-4D97-AF65-F5344CB8AC3E}">
        <p14:creationId xmlns:p14="http://schemas.microsoft.com/office/powerpoint/2010/main" val="11219672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Although they (</a:t>
            </a:r>
            <a:r>
              <a:rPr lang="en-US" dirty="0" err="1" smtClean="0"/>
              <a:t>Rasberry</a:t>
            </a:r>
            <a:r>
              <a:rPr lang="en-US" dirty="0" smtClean="0"/>
              <a:t>) </a:t>
            </a:r>
            <a:r>
              <a:rPr lang="en-US" dirty="0" smtClean="0"/>
              <a:t>found a somewhat comparable number of studies reflecting no changes in academic performance as a result of physical activity, subsequent research by </a:t>
            </a:r>
            <a:r>
              <a:rPr lang="en-US" dirty="0" smtClean="0"/>
              <a:t>Singh and colleagues indicates a positive relationship between activity and academic performance.</a:t>
            </a:r>
            <a:endParaRPr lang="en-US"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40</a:t>
            </a:fld>
            <a:endParaRPr lang="en-US"/>
          </a:p>
        </p:txBody>
      </p:sp>
    </p:spTree>
    <p:extLst>
      <p:ext uri="{BB962C8B-B14F-4D97-AF65-F5344CB8AC3E}">
        <p14:creationId xmlns:p14="http://schemas.microsoft.com/office/powerpoint/2010/main" val="22879034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Not all types and amounts of exercise provide the same benefits.</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 Exercise shows a threshold effect (or cutoff level) at which benefits are established (Coe et al., 2006; </a:t>
            </a:r>
            <a:r>
              <a:rPr lang="en-US" sz="1200" kern="1200" dirty="0" err="1" smtClean="0">
                <a:solidFill>
                  <a:schemeClr val="tx1"/>
                </a:solidFill>
                <a:effectLst/>
                <a:latin typeface="+mn-lt"/>
                <a:ea typeface="+mn-ea"/>
                <a:cs typeface="+mn-cs"/>
              </a:rPr>
              <a:t>Fedewa</a:t>
            </a:r>
            <a:r>
              <a:rPr lang="en-US" sz="1200" kern="1200" dirty="0" smtClean="0">
                <a:solidFill>
                  <a:schemeClr val="tx1"/>
                </a:solidFill>
                <a:effectLst/>
                <a:latin typeface="+mn-lt"/>
                <a:ea typeface="+mn-ea"/>
                <a:cs typeface="+mn-cs"/>
              </a:rPr>
              <a:t> &amp; </a:t>
            </a:r>
            <a:r>
              <a:rPr lang="en-US" sz="1200" kern="1200" dirty="0" err="1" smtClean="0">
                <a:solidFill>
                  <a:schemeClr val="tx1"/>
                </a:solidFill>
                <a:effectLst/>
                <a:latin typeface="+mn-lt"/>
                <a:ea typeface="+mn-ea"/>
                <a:cs typeface="+mn-cs"/>
              </a:rPr>
              <a:t>Ahn</a:t>
            </a:r>
            <a:r>
              <a:rPr lang="en-US" sz="1200" kern="1200" dirty="0" smtClean="0">
                <a:solidFill>
                  <a:schemeClr val="tx1"/>
                </a:solidFill>
                <a:effectLst/>
                <a:latin typeface="+mn-lt"/>
                <a:ea typeface="+mn-ea"/>
                <a:cs typeface="+mn-cs"/>
              </a:rPr>
              <a:t>, 2011, Pontifex et al., 2009).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a meta-analysis determined that the greatest benefit on cognitive outcomes and achievement comes from engaging in physical activity at least three times per week (</a:t>
            </a:r>
            <a:r>
              <a:rPr lang="en-US" sz="1200" kern="1200" dirty="0" err="1" smtClean="0">
                <a:solidFill>
                  <a:schemeClr val="tx1"/>
                </a:solidFill>
                <a:effectLst/>
                <a:latin typeface="+mn-lt"/>
                <a:ea typeface="+mn-ea"/>
                <a:cs typeface="+mn-cs"/>
              </a:rPr>
              <a:t>Fedewa</a:t>
            </a:r>
            <a:r>
              <a:rPr lang="en-US" sz="1200" kern="1200" dirty="0" smtClean="0">
                <a:solidFill>
                  <a:schemeClr val="tx1"/>
                </a:solidFill>
                <a:effectLst/>
                <a:latin typeface="+mn-lt"/>
                <a:ea typeface="+mn-ea"/>
                <a:cs typeface="+mn-cs"/>
              </a:rPr>
              <a:t> &amp; </a:t>
            </a:r>
            <a:r>
              <a:rPr lang="en-US" sz="1200" kern="1200" dirty="0" err="1" smtClean="0">
                <a:solidFill>
                  <a:schemeClr val="tx1"/>
                </a:solidFill>
                <a:effectLst/>
                <a:latin typeface="+mn-lt"/>
                <a:ea typeface="+mn-ea"/>
                <a:cs typeface="+mn-cs"/>
              </a:rPr>
              <a:t>Ahn</a:t>
            </a:r>
            <a:r>
              <a:rPr lang="en-US" sz="1200" kern="1200" dirty="0" smtClean="0">
                <a:solidFill>
                  <a:schemeClr val="tx1"/>
                </a:solidFill>
                <a:effectLst/>
                <a:latin typeface="+mn-lt"/>
                <a:ea typeface="+mn-ea"/>
                <a:cs typeface="+mn-cs"/>
              </a:rPr>
              <a:t>, 2011).</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Additionally, multiple studies have highlighted that exercise in the form of high intensity aerobic activity is superior to less vigorous activities such as flexibility or strength training</a:t>
            </a:r>
            <a:endParaRPr lang="en-US" sz="2600"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sz="260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t>They </a:t>
            </a:r>
            <a:r>
              <a:rPr lang="en-US" sz="2600" dirty="0" smtClean="0"/>
              <a:t>postulate that this may be based on a “threshold level of physical activity” at which the beneficial impacts of exercise occur (pg. 1517).</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41</a:t>
            </a:fld>
            <a:endParaRPr lang="en-US"/>
          </a:p>
        </p:txBody>
      </p:sp>
    </p:spTree>
    <p:extLst>
      <p:ext uri="{BB962C8B-B14F-4D97-AF65-F5344CB8AC3E}">
        <p14:creationId xmlns:p14="http://schemas.microsoft.com/office/powerpoint/2010/main" val="20037449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preponderance of evidence indicates that aerobic</a:t>
            </a:r>
            <a:r>
              <a:rPr lang="en-US" baseline="0" dirty="0" smtClean="0"/>
              <a:t> or strenuous exercise shows the most impact.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42</a:t>
            </a:fld>
            <a:endParaRPr lang="en-US"/>
          </a:p>
        </p:txBody>
      </p:sp>
    </p:spTree>
    <p:extLst>
      <p:ext uri="{BB962C8B-B14F-4D97-AF65-F5344CB8AC3E}">
        <p14:creationId xmlns:p14="http://schemas.microsoft.com/office/powerpoint/2010/main" val="19235964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Exercise has been shown to reduce stress and improve emotional well-being. </a:t>
            </a:r>
          </a:p>
          <a:p>
            <a:endParaRPr lang="en-US" sz="120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43</a:t>
            </a:fld>
            <a:endParaRPr lang="en-US"/>
          </a:p>
        </p:txBody>
      </p:sp>
    </p:spTree>
    <p:extLst>
      <p:ext uri="{BB962C8B-B14F-4D97-AF65-F5344CB8AC3E}">
        <p14:creationId xmlns:p14="http://schemas.microsoft.com/office/powerpoint/2010/main" val="198379417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44</a:t>
            </a:fld>
            <a:endParaRPr lang="en-US"/>
          </a:p>
        </p:txBody>
      </p:sp>
    </p:spTree>
    <p:extLst>
      <p:ext uri="{BB962C8B-B14F-4D97-AF65-F5344CB8AC3E}">
        <p14:creationId xmlns:p14="http://schemas.microsoft.com/office/powerpoint/2010/main" val="1219921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45</a:t>
            </a:fld>
            <a:endParaRPr lang="en-US"/>
          </a:p>
        </p:txBody>
      </p:sp>
    </p:spTree>
    <p:extLst>
      <p:ext uri="{BB962C8B-B14F-4D97-AF65-F5344CB8AC3E}">
        <p14:creationId xmlns:p14="http://schemas.microsoft.com/office/powerpoint/2010/main" val="432768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Results from this investigation highlight the potential utility of addressing academic engagement from both the macro (institutionally based) and micro (student focused) level. </a:t>
            </a:r>
          </a:p>
        </p:txBody>
      </p:sp>
      <p:sp>
        <p:nvSpPr>
          <p:cNvPr id="4" name="Slide Number Placeholder 3"/>
          <p:cNvSpPr>
            <a:spLocks noGrp="1"/>
          </p:cNvSpPr>
          <p:nvPr>
            <p:ph type="sldNum" sz="quarter" idx="10"/>
          </p:nvPr>
        </p:nvSpPr>
        <p:spPr/>
        <p:txBody>
          <a:bodyPr/>
          <a:lstStyle/>
          <a:p>
            <a:fld id="{D6BEDD3C-B24A-4FD8-BC37-AD1F1425C620}" type="slidenum">
              <a:rPr lang="en-US"/>
              <a:t>4</a:t>
            </a:fld>
            <a:endParaRPr lang="en-US"/>
          </a:p>
        </p:txBody>
      </p:sp>
    </p:spTree>
    <p:extLst>
      <p:ext uri="{BB962C8B-B14F-4D97-AF65-F5344CB8AC3E}">
        <p14:creationId xmlns:p14="http://schemas.microsoft.com/office/powerpoint/2010/main" val="388836957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Specifically, academic engagement </a:t>
            </a:r>
            <a:r>
              <a:rPr lang="en-US" sz="1200" dirty="0" smtClean="0">
                <a:latin typeface="Times New Roman" charset="0"/>
                <a:ea typeface="Times New Roman" charset="0"/>
                <a:cs typeface="Times New Roman" charset="0"/>
              </a:rPr>
              <a:t>would </a:t>
            </a:r>
            <a:r>
              <a:rPr lang="en-US" sz="1200" dirty="0" smtClean="0">
                <a:latin typeface="Times New Roman" charset="0"/>
                <a:ea typeface="Times New Roman" charset="0"/>
                <a:cs typeface="Times New Roman" charset="0"/>
              </a:rPr>
              <a:t>be lower in undergraduate students who experience reduced levels of healthy sleep hygiene </a:t>
            </a:r>
            <a:r>
              <a:rPr lang="en-US" sz="1200" dirty="0" smtClean="0">
                <a:latin typeface="Times New Roman" charset="0"/>
                <a:ea typeface="Times New Roman" charset="0"/>
                <a:cs typeface="Times New Roman" charset="0"/>
              </a:rPr>
              <a:t>practices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46</a:t>
            </a:fld>
            <a:endParaRPr lang="en-US"/>
          </a:p>
        </p:txBody>
      </p:sp>
    </p:spTree>
    <p:extLst>
      <p:ext uri="{BB962C8B-B14F-4D97-AF65-F5344CB8AC3E}">
        <p14:creationId xmlns:p14="http://schemas.microsoft.com/office/powerpoint/2010/main" val="166146214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47</a:t>
            </a:fld>
            <a:endParaRPr lang="en-US"/>
          </a:p>
        </p:txBody>
      </p:sp>
    </p:spTree>
    <p:extLst>
      <p:ext uri="{BB962C8B-B14F-4D97-AF65-F5344CB8AC3E}">
        <p14:creationId xmlns:p14="http://schemas.microsoft.com/office/powerpoint/2010/main" val="11925072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Based on Shephard’s (1996) claim</a:t>
            </a:r>
            <a:r>
              <a:rPr lang="en-US" sz="1200" baseline="0" dirty="0" smtClean="0"/>
              <a:t> </a:t>
            </a:r>
            <a:r>
              <a:rPr lang="en-US" sz="1200" dirty="0" smtClean="0"/>
              <a:t>that exercise promotes attention by reducing boredom and increasing arousal.</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48</a:t>
            </a:fld>
            <a:endParaRPr lang="en-US"/>
          </a:p>
        </p:txBody>
      </p:sp>
    </p:spTree>
    <p:extLst>
      <p:ext uri="{BB962C8B-B14F-4D97-AF65-F5344CB8AC3E}">
        <p14:creationId xmlns:p14="http://schemas.microsoft.com/office/powerpoint/2010/main" val="182796303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49</a:t>
            </a:fld>
            <a:endParaRPr lang="en-US"/>
          </a:p>
        </p:txBody>
      </p:sp>
    </p:spTree>
    <p:extLst>
      <p:ext uri="{BB962C8B-B14F-4D97-AF65-F5344CB8AC3E}">
        <p14:creationId xmlns:p14="http://schemas.microsoft.com/office/powerpoint/2010/main" val="336359635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50</a:t>
            </a:fld>
            <a:endParaRPr lang="en-US"/>
          </a:p>
        </p:txBody>
      </p:sp>
    </p:spTree>
    <p:extLst>
      <p:ext uri="{BB962C8B-B14F-4D97-AF65-F5344CB8AC3E}">
        <p14:creationId xmlns:p14="http://schemas.microsoft.com/office/powerpoint/2010/main" val="382564761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participating students were provided the option of completing a research review paper or participating in this study to fulfill a research requirement for their course.  This option was provided to students in 3-4 classes over the course of multiple semesters.  Participants were also obtained from other psychology and education courses.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51</a:t>
            </a:fld>
            <a:endParaRPr lang="en-US"/>
          </a:p>
        </p:txBody>
      </p:sp>
    </p:spTree>
    <p:extLst>
      <p:ext uri="{BB962C8B-B14F-4D97-AF65-F5344CB8AC3E}">
        <p14:creationId xmlns:p14="http://schemas.microsoft.com/office/powerpoint/2010/main" val="7432209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52</a:t>
            </a:fld>
            <a:endParaRPr lang="en-US"/>
          </a:p>
        </p:txBody>
      </p:sp>
    </p:spTree>
    <p:extLst>
      <p:ext uri="{BB962C8B-B14F-4D97-AF65-F5344CB8AC3E}">
        <p14:creationId xmlns:p14="http://schemas.microsoft.com/office/powerpoint/2010/main" val="186786218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53</a:t>
            </a:fld>
            <a:endParaRPr lang="en-US"/>
          </a:p>
        </p:txBody>
      </p:sp>
    </p:spTree>
    <p:extLst>
      <p:ext uri="{BB962C8B-B14F-4D97-AF65-F5344CB8AC3E}">
        <p14:creationId xmlns:p14="http://schemas.microsoft.com/office/powerpoint/2010/main" val="302928117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smtClean="0">
                <a:solidFill>
                  <a:schemeClr val="tx1"/>
                </a:solidFill>
                <a:effectLst/>
                <a:latin typeface="+mn-lt"/>
                <a:ea typeface="+mn-ea"/>
                <a:cs typeface="+mn-cs"/>
              </a:rPr>
              <a:t>USQ </a:t>
            </a:r>
            <a:r>
              <a:rPr lang="mr-IN" sz="1200" u="sng" kern="1200" dirty="0" smtClean="0">
                <a:solidFill>
                  <a:schemeClr val="tx1"/>
                </a:solidFill>
                <a:effectLst/>
                <a:latin typeface="+mn-lt"/>
                <a:ea typeface="+mn-ea"/>
                <a:cs typeface="+mn-cs"/>
              </a:rPr>
              <a:t>–</a:t>
            </a:r>
            <a:r>
              <a:rPr lang="en-US" sz="1200" u="sng" kern="1200" dirty="0" smtClean="0">
                <a:solidFill>
                  <a:schemeClr val="tx1"/>
                </a:solidFill>
                <a:effectLst/>
                <a:latin typeface="+mn-lt"/>
                <a:ea typeface="+mn-ea"/>
                <a:cs typeface="+mn-cs"/>
              </a:rPr>
              <a:t> </a:t>
            </a:r>
          </a:p>
          <a:p>
            <a:pPr marL="171450" indent="-171450">
              <a:buFont typeface="Arial" charset="0"/>
              <a:buChar char="•"/>
            </a:pPr>
            <a:r>
              <a:rPr lang="en-US" sz="1200" kern="1200" dirty="0" smtClean="0">
                <a:solidFill>
                  <a:schemeClr val="tx1"/>
                </a:solidFill>
                <a:effectLst/>
                <a:latin typeface="+mn-lt"/>
                <a:ea typeface="+mn-ea"/>
                <a:cs typeface="+mn-cs"/>
              </a:rPr>
              <a:t>self- report questionnaire targeted toward university students</a:t>
            </a:r>
          </a:p>
          <a:p>
            <a:pPr marL="171450" indent="-171450">
              <a:buFont typeface="Arial" charset="0"/>
              <a:buChar char="•"/>
            </a:pPr>
            <a:r>
              <a:rPr lang="en-US" sz="1200" kern="1200" dirty="0" smtClean="0">
                <a:solidFill>
                  <a:schemeClr val="tx1"/>
                </a:solidFill>
                <a:effectLst/>
                <a:latin typeface="+mn-lt"/>
                <a:ea typeface="+mn-ea"/>
                <a:cs typeface="+mn-cs"/>
              </a:rPr>
              <a:t>items relevant in the life of an undergraduate student. </a:t>
            </a:r>
          </a:p>
          <a:p>
            <a:pPr marL="171450" indent="-171450">
              <a:buFont typeface="Arial" charset="0"/>
              <a:buChar char="•"/>
            </a:pPr>
            <a:r>
              <a:rPr lang="en-US" sz="1200" kern="1200" dirty="0" smtClean="0">
                <a:solidFill>
                  <a:schemeClr val="tx1"/>
                </a:solidFill>
                <a:effectLst/>
                <a:latin typeface="+mn-lt"/>
                <a:ea typeface="+mn-ea"/>
                <a:cs typeface="+mn-cs"/>
              </a:rPr>
              <a:t>82 common stressful life events</a:t>
            </a:r>
          </a:p>
          <a:p>
            <a:pPr marL="171450" indent="-171450">
              <a:buFont typeface="Arial" charset="0"/>
              <a:buChar char="•"/>
            </a:pPr>
            <a:r>
              <a:rPr lang="en-US" sz="1200" kern="1200" dirty="0" smtClean="0">
                <a:solidFill>
                  <a:schemeClr val="tx1"/>
                </a:solidFill>
                <a:effectLst/>
                <a:latin typeface="+mn-lt"/>
                <a:ea typeface="+mn-ea"/>
                <a:cs typeface="+mn-cs"/>
              </a:rPr>
              <a:t>indicate which events have occurred within the last semester using a yes/no format of “it happened to me” or “it did NOT happen to me.” </a:t>
            </a:r>
            <a:endParaRPr lang="en-US" sz="1200" kern="1200" dirty="0" smtClean="0">
              <a:solidFill>
                <a:schemeClr val="tx1"/>
              </a:solidFill>
              <a:effectLst/>
              <a:latin typeface="+mn-lt"/>
              <a:ea typeface="+mn-ea"/>
              <a:cs typeface="+mn-cs"/>
            </a:endParaRPr>
          </a:p>
          <a:p>
            <a:pPr marL="171450" indent="-171450">
              <a:buFont typeface="Arial" charset="0"/>
              <a:buChar char="•"/>
            </a:pPr>
            <a:r>
              <a:rPr lang="en-US" sz="1200" kern="1200" dirty="0" smtClean="0">
                <a:solidFill>
                  <a:schemeClr val="tx1"/>
                </a:solidFill>
                <a:effectLst/>
                <a:latin typeface="+mn-lt"/>
                <a:ea typeface="+mn-ea"/>
                <a:cs typeface="+mn-cs"/>
              </a:rPr>
              <a:t>showed adequate test-retest reliability and split-half reliability. Since this questionnaire measures binary variables the internal consistency was measured with the </a:t>
            </a:r>
            <a:r>
              <a:rPr lang="en-US" sz="1200" kern="1200" dirty="0" err="1" smtClean="0">
                <a:solidFill>
                  <a:schemeClr val="tx1"/>
                </a:solidFill>
                <a:effectLst/>
                <a:latin typeface="+mn-lt"/>
                <a:ea typeface="+mn-ea"/>
                <a:cs typeface="+mn-cs"/>
              </a:rPr>
              <a:t>Kuder</a:t>
            </a:r>
            <a:r>
              <a:rPr lang="en-US" sz="1200" kern="1200" dirty="0" smtClean="0">
                <a:solidFill>
                  <a:schemeClr val="tx1"/>
                </a:solidFill>
                <a:effectLst/>
                <a:latin typeface="+mn-lt"/>
                <a:ea typeface="+mn-ea"/>
                <a:cs typeface="+mn-cs"/>
              </a:rPr>
              <a:t>-Richardson 21 (KR-21) measure versus Cronbach’s Alpha, showing satisfactory internal consistency (KR-21 = .80). </a:t>
            </a:r>
          </a:p>
          <a:p>
            <a:pPr marL="171450" marR="0" lvl="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200" kern="1200" dirty="0" smtClean="0">
                <a:solidFill>
                  <a:schemeClr val="tx1"/>
                </a:solidFill>
                <a:effectLst/>
                <a:latin typeface="+mn-lt"/>
                <a:ea typeface="+mn-ea"/>
                <a:cs typeface="+mn-cs"/>
              </a:rPr>
              <a:t>the original coding found on the stress factor (i.e. 1=occurrence of the stressor and 2=NO occurrence of the stressor) was changed in this study to 0=NO occurrence of the stressor, so that the total stress amount reflected the total number of stressors.  </a:t>
            </a:r>
            <a:endParaRPr lang="en-US" sz="1200" kern="1200" dirty="0" smtClean="0">
              <a:solidFill>
                <a:schemeClr val="tx1"/>
              </a:solidFill>
              <a:effectLst/>
              <a:latin typeface="+mn-lt"/>
              <a:ea typeface="+mn-ea"/>
              <a:cs typeface="+mn-cs"/>
            </a:endParaRPr>
          </a:p>
          <a:p>
            <a:pPr marL="0" lvl="0" indent="0">
              <a:buFont typeface="Arial" charset="0"/>
              <a:buNone/>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SHI</a:t>
            </a:r>
            <a:r>
              <a:rPr lang="en-US" sz="1200" u="sng"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a self-report measure comprised of 13 items rated on a five-point scale ranging from 0 (never) to 4 (always)</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 order to enhance interpretability in this study the scores were reversed: high scores in this study indicate more adaptive sleep hygiene practices. </a:t>
            </a:r>
          </a:p>
          <a:p>
            <a:pPr marL="171450" lvl="0" indent="-171450">
              <a:buFont typeface="Arial" charset="0"/>
              <a:buChar char="•"/>
            </a:pPr>
            <a:r>
              <a:rPr lang="en-US" sz="1200" kern="1200" dirty="0" smtClean="0">
                <a:solidFill>
                  <a:schemeClr val="tx1"/>
                </a:solidFill>
                <a:effectLst/>
                <a:latin typeface="+mn-lt"/>
                <a:ea typeface="+mn-ea"/>
                <a:cs typeface="+mn-cs"/>
              </a:rPr>
              <a:t> satisfactory validity and reliability, including good test-retest reliability (r = .71, p &lt; .001), internal consistency, and construct validity</a:t>
            </a:r>
            <a:endParaRPr lang="en-US" dirty="0" smtClean="0">
              <a:effectLst/>
            </a:endParaRPr>
          </a:p>
          <a:p>
            <a:pPr marL="171450" lvl="0" indent="-171450">
              <a:buFont typeface="Arial" charset="0"/>
              <a:buChar char="•"/>
            </a:pPr>
            <a:r>
              <a:rPr lang="en-US" sz="1200" kern="1200" dirty="0" smtClean="0">
                <a:solidFill>
                  <a:schemeClr val="tx1"/>
                </a:solidFill>
                <a:effectLst/>
                <a:latin typeface="+mn-lt"/>
                <a:ea typeface="+mn-ea"/>
                <a:cs typeface="+mn-cs"/>
              </a:rPr>
              <a:t>The total score ranges from 0-52. </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LTEQ</a:t>
            </a:r>
            <a:r>
              <a:rPr lang="en-US" sz="1200" kern="1200" dirty="0" smtClean="0">
                <a:solidFill>
                  <a:schemeClr val="tx1"/>
                </a:solidFill>
                <a:effectLst/>
                <a:latin typeface="+mn-lt"/>
                <a:ea typeface="+mn-ea"/>
                <a:cs typeface="+mn-cs"/>
              </a:rPr>
              <a:t> </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5-category rating range for three levels of physical activity: “Strenuous,” “Moderate,” and “Mild” exercise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average weekly exercise and how often they complete 20 minutes or more minutes of either strenuous, moderate, or mild exercise during their free time.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indicating “Never,” “1-2 times,” “3-4 times,” “5-6 times,” and “7 or more times” (per week)</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descriptions of physical states one would experience at that level and specific activity examples (i.e. running for strenuous exercise and bowling for mild exercise)</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SCEQ</a:t>
            </a:r>
            <a:r>
              <a:rPr lang="en-US" sz="1200"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23 items that are loaded onto four factors, including Factor 1 – Skills Engagement, Factor 2 – Emotional Engagement, Factor 3- Participation/Interaction Engagement, and Factor 4 – Performance Engagement. </a:t>
            </a:r>
          </a:p>
          <a:p>
            <a:pPr marL="171450" lvl="0" indent="-171450">
              <a:buFont typeface="Arial" charset="0"/>
              <a:buChar char="•"/>
            </a:pPr>
            <a:r>
              <a:rPr lang="en-US" sz="1200" kern="1200" dirty="0" smtClean="0">
                <a:solidFill>
                  <a:schemeClr val="tx1"/>
                </a:solidFill>
                <a:effectLst/>
                <a:latin typeface="+mn-lt"/>
                <a:ea typeface="+mn-ea"/>
                <a:cs typeface="+mn-cs"/>
              </a:rPr>
              <a:t>items are rated on a 5-point rating scale, with the following instructions: “To what extent do the following behaviors, thoughts, and feelings describe you, in this course.  Please rate each of them on the following scale: 1 = </a:t>
            </a:r>
            <a:r>
              <a:rPr lang="en-US" sz="1200" i="1" kern="1200" dirty="0" smtClean="0">
                <a:solidFill>
                  <a:schemeClr val="tx1"/>
                </a:solidFill>
                <a:effectLst/>
                <a:latin typeface="+mn-lt"/>
                <a:ea typeface="+mn-ea"/>
                <a:cs typeface="+mn-cs"/>
              </a:rPr>
              <a:t>not at all characteristic of me</a:t>
            </a:r>
            <a:r>
              <a:rPr lang="en-US" sz="1200" kern="1200" dirty="0" smtClean="0">
                <a:solidFill>
                  <a:schemeClr val="tx1"/>
                </a:solidFill>
                <a:effectLst/>
                <a:latin typeface="+mn-lt"/>
                <a:ea typeface="+mn-ea"/>
                <a:cs typeface="+mn-cs"/>
              </a:rPr>
              <a:t>, 2 = </a:t>
            </a:r>
            <a:r>
              <a:rPr lang="en-US" sz="1200" i="1" kern="1200" dirty="0" smtClean="0">
                <a:solidFill>
                  <a:schemeClr val="tx1"/>
                </a:solidFill>
                <a:effectLst/>
                <a:latin typeface="+mn-lt"/>
                <a:ea typeface="+mn-ea"/>
                <a:cs typeface="+mn-cs"/>
              </a:rPr>
              <a:t>not really characteristic of me</a:t>
            </a:r>
            <a:r>
              <a:rPr lang="en-US" sz="1200" kern="1200" dirty="0" smtClean="0">
                <a:solidFill>
                  <a:schemeClr val="tx1"/>
                </a:solidFill>
                <a:effectLst/>
                <a:latin typeface="+mn-lt"/>
                <a:ea typeface="+mn-ea"/>
                <a:cs typeface="+mn-cs"/>
              </a:rPr>
              <a:t>, 3 = </a:t>
            </a:r>
            <a:r>
              <a:rPr lang="en-US" sz="1200" i="1" kern="1200" dirty="0" smtClean="0">
                <a:solidFill>
                  <a:schemeClr val="tx1"/>
                </a:solidFill>
                <a:effectLst/>
                <a:latin typeface="+mn-lt"/>
                <a:ea typeface="+mn-ea"/>
                <a:cs typeface="+mn-cs"/>
              </a:rPr>
              <a:t>moderately characteristic of me</a:t>
            </a:r>
            <a:r>
              <a:rPr lang="en-US" sz="1200" kern="1200" dirty="0" smtClean="0">
                <a:solidFill>
                  <a:schemeClr val="tx1"/>
                </a:solidFill>
                <a:effectLst/>
                <a:latin typeface="+mn-lt"/>
                <a:ea typeface="+mn-ea"/>
                <a:cs typeface="+mn-cs"/>
              </a:rPr>
              <a:t>, 4 = </a:t>
            </a:r>
            <a:r>
              <a:rPr lang="en-US" sz="1200" i="1" kern="1200" dirty="0" smtClean="0">
                <a:solidFill>
                  <a:schemeClr val="tx1"/>
                </a:solidFill>
                <a:effectLst/>
                <a:latin typeface="+mn-lt"/>
                <a:ea typeface="+mn-ea"/>
                <a:cs typeface="+mn-cs"/>
              </a:rPr>
              <a:t>characteristic of me</a:t>
            </a:r>
            <a:r>
              <a:rPr lang="en-US" sz="1200" kern="1200" dirty="0" smtClean="0">
                <a:solidFill>
                  <a:schemeClr val="tx1"/>
                </a:solidFill>
                <a:effectLst/>
                <a:latin typeface="+mn-lt"/>
                <a:ea typeface="+mn-ea"/>
                <a:cs typeface="+mn-cs"/>
              </a:rPr>
              <a:t>, 5= </a:t>
            </a:r>
            <a:r>
              <a:rPr lang="en-US" sz="1200" i="1" kern="1200" dirty="0" smtClean="0">
                <a:solidFill>
                  <a:schemeClr val="tx1"/>
                </a:solidFill>
                <a:effectLst/>
                <a:latin typeface="+mn-lt"/>
                <a:ea typeface="+mn-ea"/>
                <a:cs typeface="+mn-cs"/>
              </a:rPr>
              <a:t>very characteristic of me</a:t>
            </a:r>
            <a:r>
              <a:rPr lang="en-US" sz="1200" kern="1200" dirty="0" smtClean="0">
                <a:solidFill>
                  <a:schemeClr val="tx1"/>
                </a:solidFill>
                <a:effectLst/>
                <a:latin typeface="+mn-lt"/>
                <a:ea typeface="+mn-ea"/>
                <a:cs typeface="+mn-cs"/>
              </a:rPr>
              <a:t>.”</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54</a:t>
            </a:fld>
            <a:endParaRPr lang="en-US"/>
          </a:p>
        </p:txBody>
      </p:sp>
    </p:spTree>
    <p:extLst>
      <p:ext uri="{BB962C8B-B14F-4D97-AF65-F5344CB8AC3E}">
        <p14:creationId xmlns:p14="http://schemas.microsoft.com/office/powerpoint/2010/main" val="9852024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respondent #33 was removed from the data set before inferential testing because this case appeared to be a significant outlier as it exhibited large Cook’s distance estimate values in multiple analyses (Demographic information for the removed participant indicate a white, female senior between the ages of 20-21 who may have engaged in random responding to study items. )  </a:t>
            </a:r>
          </a:p>
          <a:p>
            <a:pPr marL="171450" indent="-171450">
              <a:buFont typeface="Arial" panose="020B0604020202020204" pitchFamily="34" charset="0"/>
              <a:buChar char="•"/>
            </a:pPr>
            <a:endParaRPr lang="en-US" dirty="0" smtClean="0"/>
          </a:p>
          <a:p>
            <a:endParaRPr lang="en-US" dirty="0" smtClean="0"/>
          </a:p>
          <a:p>
            <a:r>
              <a:rPr lang="en-US" dirty="0" smtClean="0"/>
              <a:t>(Using </a:t>
            </a:r>
            <a:r>
              <a:rPr lang="en-US" dirty="0" smtClean="0"/>
              <a:t>linear regression modeling I will estimate differences in groups using contrast codes for categorical data.  I will then estimate if this difference is significantly different from 0 using t-tests</a:t>
            </a:r>
            <a:r>
              <a:rPr lang="en-US" dirty="0" smtClean="0"/>
              <a:t>.)</a:t>
            </a:r>
            <a:endParaRPr lang="en-US" dirty="0" smtClean="0"/>
          </a:p>
          <a:p>
            <a:endParaRPr lang="en-US" sz="3200" i="0" dirty="0" smtClean="0"/>
          </a:p>
          <a:p>
            <a:r>
              <a:rPr lang="en-US" sz="3200" i="0" dirty="0" smtClean="0"/>
              <a:t>Multicollinearity = correlated predictors </a:t>
            </a:r>
            <a:r>
              <a:rPr lang="mr-IN" sz="3200" i="0" dirty="0" smtClean="0"/>
              <a:t>–</a:t>
            </a:r>
            <a:r>
              <a:rPr lang="en-US" sz="3200" i="0" dirty="0" smtClean="0"/>
              <a:t> lead to inflated variance, can be tested variance inflation factor. </a:t>
            </a:r>
            <a:r>
              <a:rPr lang="en-US" sz="3200" i="0" dirty="0" err="1" smtClean="0"/>
              <a:t>Orthagonal</a:t>
            </a:r>
            <a:r>
              <a:rPr lang="en-US" sz="3200" i="0" dirty="0" smtClean="0"/>
              <a:t> = unrelated predictor variables</a:t>
            </a:r>
          </a:p>
          <a:p>
            <a:r>
              <a:rPr lang="en-US" sz="3200" i="0" dirty="0" smtClean="0"/>
              <a:t>Outliers = high influence</a:t>
            </a:r>
            <a:r>
              <a:rPr lang="en-US" sz="3200" i="0" baseline="0" dirty="0" smtClean="0"/>
              <a:t> points, have outsized influence on results</a:t>
            </a:r>
          </a:p>
          <a:p>
            <a:r>
              <a:rPr lang="en-US" sz="3200" i="0" baseline="0" dirty="0" smtClean="0"/>
              <a:t>Homogeneity = residual plot</a:t>
            </a:r>
          </a:p>
          <a:p>
            <a:r>
              <a:rPr lang="en-US" sz="3200" i="0" baseline="0" dirty="0" smtClean="0"/>
              <a:t>Normality = error needs to be normally distributed, quantile-quantile plot (checking quantiles of residuals to quantiles of a standard normal. </a:t>
            </a:r>
          </a:p>
          <a:p>
            <a:pPr marL="0" marR="0" indent="0" algn="l" defTabSz="914400" rtl="0" eaLnBrk="1" fontAlgn="auto" latinLnBrk="0" hangingPunct="1">
              <a:lnSpc>
                <a:spcPct val="100000"/>
              </a:lnSpc>
              <a:spcBef>
                <a:spcPts val="0"/>
              </a:spcBef>
              <a:spcAft>
                <a:spcPts val="0"/>
              </a:spcAft>
              <a:buClrTx/>
              <a:buSzTx/>
              <a:buFontTx/>
              <a:buNone/>
              <a:tabLst/>
              <a:defRPr/>
            </a:pPr>
            <a:r>
              <a:rPr lang="en-US" sz="3200" i="0" baseline="0" dirty="0" smtClean="0"/>
              <a:t>Independence of residuals = and they need to be independent of each other, residual plot</a:t>
            </a:r>
          </a:p>
          <a:p>
            <a:r>
              <a:rPr lang="en-US" sz="3200" i="0" baseline="0" dirty="0" smtClean="0"/>
              <a:t>Residuals = predicted y - observed y. distance between line and data point</a:t>
            </a:r>
          </a:p>
          <a:p>
            <a:endParaRPr lang="en-US" sz="3200" i="0" dirty="0" smtClean="0"/>
          </a:p>
          <a:p>
            <a:r>
              <a:rPr lang="en-US" sz="3200" i="0" dirty="0" smtClean="0"/>
              <a:t>General Linear Modeling includes</a:t>
            </a:r>
            <a:r>
              <a:rPr lang="en-US" sz="3200" i="1" dirty="0" smtClean="0"/>
              <a:t>:</a:t>
            </a:r>
            <a:r>
              <a:rPr lang="en-US" sz="3200" i="1" baseline="0" dirty="0" smtClean="0"/>
              <a:t> </a:t>
            </a:r>
            <a:r>
              <a:rPr lang="en-US" sz="3200" i="1" dirty="0" smtClean="0"/>
              <a:t>t</a:t>
            </a:r>
            <a:r>
              <a:rPr lang="en-US" sz="3200" dirty="0" smtClean="0"/>
              <a:t>-test,</a:t>
            </a:r>
            <a:r>
              <a:rPr lang="en-US" sz="3200" baseline="0" dirty="0" smtClean="0"/>
              <a:t> </a:t>
            </a:r>
            <a:r>
              <a:rPr lang="en-US" sz="3200" dirty="0" smtClean="0"/>
              <a:t>ANOVA,</a:t>
            </a:r>
            <a:r>
              <a:rPr lang="en-US" sz="3200" baseline="0" dirty="0" smtClean="0"/>
              <a:t> </a:t>
            </a:r>
            <a:r>
              <a:rPr lang="en-US" sz="3200" dirty="0" smtClean="0"/>
              <a:t>linear regression modeling</a:t>
            </a:r>
          </a:p>
          <a:p>
            <a:endParaRPr lang="en-US" dirty="0" smtClean="0"/>
          </a:p>
          <a:p>
            <a:r>
              <a:rPr lang="en-US" dirty="0" smtClean="0"/>
              <a:t>Could call this </a:t>
            </a:r>
            <a:r>
              <a:rPr lang="en-US" b="1" dirty="0" smtClean="0"/>
              <a:t>multiple ANOVA</a:t>
            </a:r>
            <a:r>
              <a:rPr lang="en-US" dirty="0" smtClean="0"/>
              <a:t>, but I am going to be building on this</a:t>
            </a:r>
            <a:r>
              <a:rPr lang="en-US" baseline="0" dirty="0" smtClean="0"/>
              <a:t> basic model.  ANOVA is just special case of regression with categorical predictors, ANCOVA is just categorical and continuous predictors in same model.</a:t>
            </a:r>
          </a:p>
          <a:p>
            <a:endParaRPr lang="en-US" baseline="0" dirty="0" smtClean="0"/>
          </a:p>
          <a:p>
            <a:r>
              <a:rPr lang="en-US" baseline="0" dirty="0" smtClean="0"/>
              <a:t>All fall under </a:t>
            </a:r>
            <a:r>
              <a:rPr lang="en-US" b="1" baseline="0" dirty="0" smtClean="0"/>
              <a:t>GENERAL LINEAR MODEL </a:t>
            </a:r>
            <a:r>
              <a:rPr lang="mr-IN" baseline="0" dirty="0" smtClean="0"/>
              <a:t>–</a:t>
            </a:r>
            <a:r>
              <a:rPr lang="en-US" baseline="0" dirty="0" smtClean="0"/>
              <a:t> what I am using.</a:t>
            </a:r>
          </a:p>
          <a:p>
            <a:pPr marL="1543050" lvl="3" indent="-171450">
              <a:buFont typeface="Arial" charset="0"/>
              <a:buChar char="•"/>
            </a:pPr>
            <a:r>
              <a:rPr lang="en-US" baseline="0" dirty="0" smtClean="0"/>
              <a:t>Estimate difference between groups using contrast coding</a:t>
            </a:r>
          </a:p>
          <a:p>
            <a:pPr marL="1543050" lvl="3" indent="-171450">
              <a:buFont typeface="Arial" charset="0"/>
              <a:buChar char="•"/>
            </a:pPr>
            <a:r>
              <a:rPr lang="en-US" baseline="0" dirty="0" smtClean="0"/>
              <a:t>Complete t-tests to determine if those differences (𝛽) are significantly different from zero. </a:t>
            </a:r>
          </a:p>
          <a:p>
            <a:pPr marL="2000250" lvl="4" indent="-171450">
              <a:buFont typeface="Arial" charset="0"/>
              <a:buChar char="•"/>
            </a:pPr>
            <a:r>
              <a:rPr lang="en-US" baseline="0" dirty="0" smtClean="0"/>
              <a:t>𝜌-value = probability of observing that given that the null hypothesis is true</a:t>
            </a:r>
          </a:p>
          <a:p>
            <a:pPr marL="2914650" lvl="6" indent="-171450">
              <a:buFont typeface="Arial" charset="0"/>
              <a:buChar char="•"/>
            </a:pPr>
            <a:r>
              <a:rPr lang="en-US" baseline="0" dirty="0" smtClean="0"/>
              <a:t>If really small, null hypothesis is probably not true (reject it)</a:t>
            </a:r>
          </a:p>
          <a:p>
            <a:pPr marL="2000250" lvl="4" indent="-171450">
              <a:buFont typeface="Arial" charset="0"/>
              <a:buChar char="•"/>
            </a:pPr>
            <a:r>
              <a:rPr lang="en-US" baseline="0" dirty="0" smtClean="0"/>
              <a:t>𝜌-value &lt; .05 reject null hypothesis (groups are different)</a:t>
            </a:r>
          </a:p>
          <a:p>
            <a:pPr marL="171450" lvl="0" indent="-171450">
              <a:buFont typeface="Arial" charset="0"/>
              <a:buChar char="•"/>
            </a:pPr>
            <a:endParaRPr lang="en-US" baseline="0" dirty="0" smtClean="0"/>
          </a:p>
          <a:p>
            <a:pPr marL="171450" lvl="0" indent="-171450">
              <a:buFont typeface="Arial" charset="0"/>
              <a:buChar char="•"/>
            </a:pPr>
            <a:r>
              <a:rPr lang="en-US" baseline="0" dirty="0" smtClean="0"/>
              <a:t>ANOVA gives you f-value instead of t-value from t-test but both will give you the same 𝜌-value </a:t>
            </a:r>
          </a:p>
          <a:p>
            <a:pPr marL="2000250" lvl="4" indent="-171450">
              <a:buFont typeface="Arial" charset="0"/>
              <a:buChar char="•"/>
            </a:pPr>
            <a:endParaRPr lang="en-US" dirty="0" smtClean="0"/>
          </a:p>
          <a:p>
            <a:pPr marL="2000250" lvl="4"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55</a:t>
            </a:fld>
            <a:endParaRPr lang="en-US"/>
          </a:p>
        </p:txBody>
      </p:sp>
    </p:spTree>
    <p:extLst>
      <p:ext uri="{BB962C8B-B14F-4D97-AF65-F5344CB8AC3E}">
        <p14:creationId xmlns:p14="http://schemas.microsoft.com/office/powerpoint/2010/main" val="860875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5</a:t>
            </a:fld>
            <a:endParaRPr lang="en-US"/>
          </a:p>
        </p:txBody>
      </p:sp>
    </p:spTree>
    <p:extLst>
      <p:ext uri="{BB962C8B-B14F-4D97-AF65-F5344CB8AC3E}">
        <p14:creationId xmlns:p14="http://schemas.microsoft.com/office/powerpoint/2010/main" val="24305344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charset="0"/>
              <a:buNone/>
            </a:pPr>
            <a:r>
              <a:rPr lang="en-US" sz="1200" kern="1200" dirty="0" smtClean="0">
                <a:solidFill>
                  <a:schemeClr val="tx1"/>
                </a:solidFill>
                <a:effectLst/>
                <a:latin typeface="+mn-lt"/>
                <a:ea typeface="+mn-ea"/>
                <a:cs typeface="+mn-cs"/>
              </a:rPr>
              <a:t>A Bonferroni correction was applied to account for the multiple tests required to evaluate each sub-factor of Academic Engagement, and subsequent alpha inflation. Setting levels of significance to</a:t>
            </a:r>
            <a:r>
              <a:rPr lang="en-US" sz="1200" i="1" kern="1200" dirty="0" smtClean="0">
                <a:solidFill>
                  <a:schemeClr val="tx1"/>
                </a:solidFill>
                <a:effectLst/>
                <a:latin typeface="+mn-lt"/>
                <a:ea typeface="+mn-ea"/>
                <a:cs typeface="+mn-cs"/>
              </a:rPr>
              <a:t> p</a:t>
            </a:r>
            <a:r>
              <a:rPr lang="en-US" sz="1200" kern="1200" dirty="0" smtClean="0">
                <a:solidFill>
                  <a:schemeClr val="tx1"/>
                </a:solidFill>
                <a:effectLst/>
                <a:latin typeface="+mn-lt"/>
                <a:ea typeface="+mn-ea"/>
                <a:cs typeface="+mn-cs"/>
              </a:rPr>
              <a:t>=.01 or lower would be equivalent to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=.05 or lower with the five academic engagements used in this study.  Therefore, a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-value &lt; 0.01 was considered significant for all analyses.</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56</a:t>
            </a:fld>
            <a:endParaRPr lang="en-US"/>
          </a:p>
        </p:txBody>
      </p:sp>
    </p:spTree>
    <p:extLst>
      <p:ext uri="{BB962C8B-B14F-4D97-AF65-F5344CB8AC3E}">
        <p14:creationId xmlns:p14="http://schemas.microsoft.com/office/powerpoint/2010/main" val="36663099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Results of the CFA employed here show that the user model versus the baseline model have a Comparative Fit Index (CFI) = 0.826, a Tucker-Lewis Index (TLI) = 0.804, a Root Mean Square Error of Approximation (RMSEA) = 0.090 (90% Confidence Interval 0.081-0.098), and a Standardized Root Mean Square Residual (SRMR) = 0.088, which demonstrate limited if not poor fit (Matsunaga, 2010). </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a:t>
            </a:r>
            <a:r>
              <a:rPr lang="en-US" sz="1200" b="0" i="0" kern="1200" dirty="0" smtClean="0">
                <a:solidFill>
                  <a:schemeClr val="tx1"/>
                </a:solidFill>
                <a:effectLst/>
                <a:latin typeface="+mn-lt"/>
                <a:ea typeface="+mn-ea"/>
                <a:cs typeface="+mn-cs"/>
              </a:rPr>
              <a:t>confirmatory factor analysis used to test a known theory in different cultures or different samples. For example, If you developed a new scale ıt is preferable to use exploratory factor analysis, ıf you used a scale already used in the literature and you know its factor structure you can use confirmatory factor analysis</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57</a:t>
            </a:fld>
            <a:endParaRPr lang="en-US"/>
          </a:p>
        </p:txBody>
      </p:sp>
    </p:spTree>
    <p:extLst>
      <p:ext uri="{BB962C8B-B14F-4D97-AF65-F5344CB8AC3E}">
        <p14:creationId xmlns:p14="http://schemas.microsoft.com/office/powerpoint/2010/main" val="58781829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58</a:t>
            </a:fld>
            <a:endParaRPr lang="en-US"/>
          </a:p>
        </p:txBody>
      </p:sp>
    </p:spTree>
    <p:extLst>
      <p:ext uri="{BB962C8B-B14F-4D97-AF65-F5344CB8AC3E}">
        <p14:creationId xmlns:p14="http://schemas.microsoft.com/office/powerpoint/2010/main" val="309251976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59</a:t>
            </a:fld>
            <a:endParaRPr lang="en-US"/>
          </a:p>
        </p:txBody>
      </p:sp>
    </p:spTree>
    <p:extLst>
      <p:ext uri="{BB962C8B-B14F-4D97-AF65-F5344CB8AC3E}">
        <p14:creationId xmlns:p14="http://schemas.microsoft.com/office/powerpoint/2010/main" val="68114265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60</a:t>
            </a:fld>
            <a:endParaRPr lang="en-US"/>
          </a:p>
        </p:txBody>
      </p:sp>
    </p:spTree>
    <p:extLst>
      <p:ext uri="{BB962C8B-B14F-4D97-AF65-F5344CB8AC3E}">
        <p14:creationId xmlns:p14="http://schemas.microsoft.com/office/powerpoint/2010/main" val="52246945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(Don’t use: from proposal)</a:t>
            </a:r>
          </a:p>
          <a:p>
            <a:endParaRPr lang="en-US" dirty="0"/>
          </a:p>
          <a:p>
            <a:r>
              <a:rPr lang="en-US" dirty="0" smtClean="0"/>
              <a:t>Y</a:t>
            </a:r>
            <a:r>
              <a:rPr lang="en-US" dirty="0" smtClean="0"/>
              <a:t>= 𝛽</a:t>
            </a:r>
            <a:r>
              <a:rPr lang="en-US" baseline="-25000" dirty="0" smtClean="0"/>
              <a:t>10</a:t>
            </a:r>
            <a:r>
              <a:rPr lang="en-US" dirty="0" smtClean="0"/>
              <a:t> +</a:t>
            </a:r>
            <a:r>
              <a:rPr lang="en-US" baseline="0" dirty="0" smtClean="0"/>
              <a:t> </a:t>
            </a:r>
            <a:r>
              <a:rPr lang="en-US" dirty="0" smtClean="0"/>
              <a:t>𝛽</a:t>
            </a:r>
            <a:r>
              <a:rPr lang="en-US" baseline="-25000" dirty="0" smtClean="0"/>
              <a:t>11</a:t>
            </a:r>
            <a:r>
              <a:rPr lang="en-US" dirty="0" smtClean="0"/>
              <a:t>X+ 𝜀</a:t>
            </a:r>
            <a:r>
              <a:rPr lang="en-US" baseline="-25000" dirty="0" smtClean="0"/>
              <a:t>1  </a:t>
            </a:r>
            <a:endParaRPr lang="en-US" dirty="0" smtClean="0"/>
          </a:p>
          <a:p>
            <a:endParaRPr lang="en-US" dirty="0" smtClean="0"/>
          </a:p>
          <a:p>
            <a:r>
              <a:rPr lang="en-US" dirty="0" smtClean="0"/>
              <a:t>Not just using correlation because you get more information from regression,</a:t>
            </a:r>
            <a:r>
              <a:rPr lang="en-US" baseline="0" dirty="0" smtClean="0"/>
              <a:t> including information rom non-linear effects.</a:t>
            </a:r>
          </a:p>
          <a:p>
            <a:pPr lvl="2"/>
            <a:r>
              <a:rPr lang="en-US" baseline="0" dirty="0" smtClean="0"/>
              <a:t>Correlation:</a:t>
            </a:r>
          </a:p>
          <a:p>
            <a:pPr marL="1543050" lvl="3" indent="-171450">
              <a:buFont typeface="Arial" charset="0"/>
              <a:buChar char="•"/>
            </a:pPr>
            <a:r>
              <a:rPr lang="en-US" baseline="0" dirty="0" smtClean="0"/>
              <a:t>Tells you the strength but not the magnitude of a relationship</a:t>
            </a:r>
          </a:p>
          <a:p>
            <a:pPr marL="1543050" lvl="3" indent="-171450">
              <a:buFont typeface="Arial" charset="0"/>
              <a:buChar char="•"/>
            </a:pPr>
            <a:r>
              <a:rPr lang="en-US" baseline="0" dirty="0" smtClean="0"/>
              <a:t>Will tell you how well the points fit the line (how strong a relationship is) but not the slope (how steep or flat) of the line</a:t>
            </a:r>
          </a:p>
        </p:txBody>
      </p:sp>
      <p:sp>
        <p:nvSpPr>
          <p:cNvPr id="4" name="Slide Number Placeholder 3"/>
          <p:cNvSpPr>
            <a:spLocks noGrp="1"/>
          </p:cNvSpPr>
          <p:nvPr>
            <p:ph type="sldNum" sz="quarter" idx="10"/>
          </p:nvPr>
        </p:nvSpPr>
        <p:spPr/>
        <p:txBody>
          <a:bodyPr/>
          <a:lstStyle/>
          <a:p>
            <a:fld id="{D6BEDD3C-B24A-4FD8-BC37-AD1F1425C620}" type="slidenum">
              <a:rPr lang="en-US" smtClean="0"/>
              <a:t>61</a:t>
            </a:fld>
            <a:endParaRPr lang="en-US"/>
          </a:p>
        </p:txBody>
      </p:sp>
    </p:spTree>
    <p:extLst>
      <p:ext uri="{BB962C8B-B14F-4D97-AF65-F5344CB8AC3E}">
        <p14:creationId xmlns:p14="http://schemas.microsoft.com/office/powerpoint/2010/main" val="171509677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Stress:</a:t>
            </a:r>
          </a:p>
          <a:p>
            <a:pPr marL="171450" indent="-171450">
              <a:buFont typeface="Arial" panose="020B0604020202020204" pitchFamily="34" charset="0"/>
              <a:buChar char="•"/>
            </a:pP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A </a:t>
            </a: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significant correlation was not found between life stressors and total academic engagement</a:t>
            </a:r>
          </a:p>
          <a:p>
            <a:pPr marL="171450" indent="-171450">
              <a:buFont typeface="Arial" panose="020B0604020202020204" pitchFamily="34" charset="0"/>
              <a:buChar char="•"/>
            </a:pP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Significant</a:t>
            </a:r>
            <a:r>
              <a:rPr lang="en-US" sz="1200" kern="100" baseline="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 correlation </a:t>
            </a: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between life stressors and the skills engagement factor of academic engagement (see Table 3). </a:t>
            </a:r>
          </a:p>
          <a:p>
            <a:pPr marL="171450" indent="-171450">
              <a:buFont typeface="Arial" panose="020B0604020202020204" pitchFamily="34" charset="0"/>
              <a:buChar char="•"/>
            </a:pP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The skills factor involves engagement behaviors such as taking good notes, studying regularly, attending class regularly, putting forth effort, and listening in class.  </a:t>
            </a:r>
            <a:endPar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marL="171450" indent="-171450">
              <a:buFont typeface="Arial" panose="020B0604020202020204" pitchFamily="34" charset="0"/>
              <a:buChar char="•"/>
            </a:pP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The </a:t>
            </a: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negative association in this study suggests that high stress events may be most detrimental to executive functioning factors such as planning, organizing, and orienting one’s attention.  Thus, students experiencing high levels of stressful life events may be less likely to be actively engaged in class in a manner often associated with these successful classroom behaviors (i.e. poor organization, lowered attention, missing class). </a:t>
            </a:r>
            <a:endPar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endParaRP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Although</a:t>
            </a:r>
            <a:r>
              <a:rPr lang="en-US" sz="1200" kern="1200" baseline="0" dirty="0" smtClean="0">
                <a:solidFill>
                  <a:schemeClr val="tx1"/>
                </a:solidFill>
                <a:effectLst/>
                <a:latin typeface="+mn-lt"/>
                <a:ea typeface="+mn-ea"/>
                <a:cs typeface="+mn-cs"/>
              </a:rPr>
              <a:t> not significant at the p&lt;.01 level, </a:t>
            </a:r>
            <a:r>
              <a:rPr lang="en-US" sz="1200" kern="1200" dirty="0" smtClean="0">
                <a:solidFill>
                  <a:schemeClr val="tx1"/>
                </a:solidFill>
                <a:effectLst/>
                <a:latin typeface="+mn-lt"/>
                <a:ea typeface="+mn-ea"/>
                <a:cs typeface="+mn-cs"/>
              </a:rPr>
              <a:t>results show a positive association for participation/interaction engagement with stress.  Unlike that of skills engagement where stress acts to reduce engagement, stress seems to improve aspects related to participating and interacting in the academic setting. </a:t>
            </a:r>
            <a:r>
              <a:rPr lang="en-US" sz="1200" kern="100" dirty="0" smtClean="0">
                <a:solidFill>
                  <a:srgbClr val="000000"/>
                </a:solidFill>
                <a:effectLst/>
                <a:latin typeface="Times New Roman" panose="02020603050405020304" pitchFamily="18" charset="0"/>
                <a:ea typeface="SimSun" panose="02010600030101010101" pitchFamily="2" charset="-122"/>
                <a:cs typeface="Times New Roman" panose="02020603050405020304" pitchFamily="18" charset="0"/>
              </a:rPr>
              <a:t> </a:t>
            </a:r>
            <a:endParaRPr lang="en-US" sz="1200" kern="100" dirty="0" smtClean="0">
              <a:effectLst/>
              <a:latin typeface="Times New Roman" panose="02020603050405020304" pitchFamily="18" charset="0"/>
              <a:ea typeface="SimSun" panose="02010600030101010101" pitchFamily="2" charset="-122"/>
              <a:cs typeface="Times New Roman" panose="02020603050405020304" pitchFamily="18" charset="0"/>
            </a:endParaRPr>
          </a:p>
          <a:p>
            <a:endParaRPr lang="en-US" dirty="0" smtClean="0"/>
          </a:p>
          <a:p>
            <a:endParaRPr lang="en-US" dirty="0" smtClean="0"/>
          </a:p>
          <a:p>
            <a:r>
              <a:rPr lang="en-US" dirty="0" smtClean="0"/>
              <a:t>(Why no </a:t>
            </a:r>
            <a:r>
              <a:rPr lang="en-US" dirty="0" err="1" smtClean="0"/>
              <a:t>intercorrelations</a:t>
            </a:r>
            <a:r>
              <a:rPr lang="en-US" dirty="0" smtClean="0"/>
              <a:t> for AE/factors given on table:</a:t>
            </a:r>
          </a:p>
          <a:p>
            <a:r>
              <a:rPr lang="en-US" dirty="0" smtClean="0"/>
              <a:t>Factor analysis (rotation methods) is meant</a:t>
            </a:r>
            <a:r>
              <a:rPr lang="en-US" baseline="0" dirty="0" smtClean="0"/>
              <a:t> to ensure factors are orthogonal (uncorrelated), which also eliminates the issue of multicollinearity in regression.)</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62</a:t>
            </a:fld>
            <a:endParaRPr lang="en-US"/>
          </a:p>
        </p:txBody>
      </p:sp>
    </p:spTree>
    <p:extLst>
      <p:ext uri="{BB962C8B-B14F-4D97-AF65-F5344CB8AC3E}">
        <p14:creationId xmlns:p14="http://schemas.microsoft.com/office/powerpoint/2010/main" val="159462611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63</a:t>
            </a:fld>
            <a:endParaRPr lang="en-US"/>
          </a:p>
        </p:txBody>
      </p:sp>
    </p:spTree>
    <p:extLst>
      <p:ext uri="{BB962C8B-B14F-4D97-AF65-F5344CB8AC3E}">
        <p14:creationId xmlns:p14="http://schemas.microsoft.com/office/powerpoint/2010/main" val="419067452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Sleep Hygiene:</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For total AE, sleep hygiene was the only significantly correlated independent variable (</a:t>
            </a:r>
            <a:r>
              <a:rPr lang="en-US" sz="1200" i="1" kern="1200" dirty="0" smtClean="0">
                <a:solidFill>
                  <a:schemeClr val="tx1"/>
                </a:solidFill>
                <a:effectLst/>
                <a:latin typeface="+mn-lt"/>
                <a:ea typeface="+mn-ea"/>
                <a:cs typeface="+mn-cs"/>
              </a:rPr>
              <a:t>p </a:t>
            </a:r>
            <a:r>
              <a:rPr lang="en-US" sz="1200" kern="1200" dirty="0" smtClean="0">
                <a:solidFill>
                  <a:schemeClr val="tx1"/>
                </a:solidFill>
                <a:effectLst/>
                <a:latin typeface="+mn-lt"/>
                <a:ea typeface="+mn-ea"/>
                <a:cs typeface="+mn-cs"/>
              </a:rPr>
              <a:t>&lt; .001).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a significant positive association between sleep hygiene and skills AE (</a:t>
            </a:r>
            <a:r>
              <a:rPr lang="en-US" sz="1200" i="1" kern="1200" dirty="0" smtClean="0">
                <a:solidFill>
                  <a:schemeClr val="tx1"/>
                </a:solidFill>
                <a:effectLst/>
                <a:latin typeface="+mn-lt"/>
                <a:ea typeface="+mn-ea"/>
                <a:cs typeface="+mn-cs"/>
              </a:rPr>
              <a:t>p </a:t>
            </a:r>
            <a:r>
              <a:rPr lang="en-US" sz="1200" kern="1200" dirty="0" smtClean="0">
                <a:solidFill>
                  <a:schemeClr val="tx1"/>
                </a:solidFill>
                <a:effectLst/>
                <a:latin typeface="+mn-lt"/>
                <a:ea typeface="+mn-ea"/>
                <a:cs typeface="+mn-cs"/>
              </a:rPr>
              <a:t>&lt; .0001)</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Sleep hygiene was also positively correlated with the performance AE factor (</a:t>
            </a:r>
            <a:r>
              <a:rPr lang="en-US" sz="1200" i="1" kern="1200" dirty="0" smtClean="0">
                <a:solidFill>
                  <a:schemeClr val="tx1"/>
                </a:solidFill>
                <a:effectLst/>
                <a:latin typeface="+mn-lt"/>
                <a:ea typeface="+mn-ea"/>
                <a:cs typeface="+mn-cs"/>
              </a:rPr>
              <a:t>p </a:t>
            </a:r>
            <a:r>
              <a:rPr lang="en-US" sz="1200" kern="1200" dirty="0" smtClean="0">
                <a:solidFill>
                  <a:schemeClr val="tx1"/>
                </a:solidFill>
                <a:effectLst/>
                <a:latin typeface="+mn-lt"/>
                <a:ea typeface="+mn-ea"/>
                <a:cs typeface="+mn-cs"/>
              </a:rPr>
              <a:t>&lt; .01).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largest effects of poor sleep hygiene practices were seen in relation to skills engagement and performance engagement; factors based in executive functioning and achievement. This is consistent with the research linking sleep hygiene, and, in turn, poor sleep quality (Cho et al., 2013), with reduced achievement and impaired executive functioning </a:t>
            </a:r>
          </a:p>
          <a:p>
            <a:pPr marL="171450"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independent variables of stress and sleep hygiene showed a highly significant correlation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 &lt; .0001)</a:t>
            </a:r>
            <a:endParaRPr lang="en-US" dirty="0" smtClean="0"/>
          </a:p>
          <a:p>
            <a:endParaRPr lang="en-US" dirty="0" smtClean="0"/>
          </a:p>
          <a:p>
            <a:endParaRPr lang="en-US" dirty="0" smtClean="0"/>
          </a:p>
          <a:p>
            <a:endParaRPr lang="en-US" dirty="0" smtClean="0"/>
          </a:p>
          <a:p>
            <a:r>
              <a:rPr lang="en-US" dirty="0" smtClean="0"/>
              <a:t>(Why </a:t>
            </a:r>
            <a:r>
              <a:rPr lang="en-US" dirty="0" smtClean="0"/>
              <a:t>no </a:t>
            </a:r>
            <a:r>
              <a:rPr lang="en-US" dirty="0" err="1" smtClean="0"/>
              <a:t>intercorrelations</a:t>
            </a:r>
            <a:r>
              <a:rPr lang="en-US" dirty="0" smtClean="0"/>
              <a:t> for AE/factors given on table:</a:t>
            </a:r>
          </a:p>
          <a:p>
            <a:r>
              <a:rPr lang="en-US" dirty="0" smtClean="0"/>
              <a:t>Factor analysis (rotation methods) is meant</a:t>
            </a:r>
            <a:r>
              <a:rPr lang="en-US" baseline="0" dirty="0" smtClean="0"/>
              <a:t> to ensure factors are orthogonal (uncorrelated), which also eliminates the issue of multicollinearity in regression</a:t>
            </a:r>
            <a:r>
              <a:rPr lang="en-US" baseline="0"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64</a:t>
            </a:fld>
            <a:endParaRPr lang="en-US"/>
          </a:p>
        </p:txBody>
      </p:sp>
    </p:spTree>
    <p:extLst>
      <p:ext uri="{BB962C8B-B14F-4D97-AF65-F5344CB8AC3E}">
        <p14:creationId xmlns:p14="http://schemas.microsoft.com/office/powerpoint/2010/main" val="218971026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Mediator (sleep hygiene) is responsible for the causal effect of X (stress) on Y (engagement).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65</a:t>
            </a:fld>
            <a:endParaRPr lang="en-US"/>
          </a:p>
        </p:txBody>
      </p:sp>
    </p:spTree>
    <p:extLst>
      <p:ext uri="{BB962C8B-B14F-4D97-AF65-F5344CB8AC3E}">
        <p14:creationId xmlns:p14="http://schemas.microsoft.com/office/powerpoint/2010/main" val="6417429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Skinner and Belmont examined a </a:t>
            </a:r>
            <a:r>
              <a:rPr lang="en-US" u="sng"/>
              <a:t>transactional</a:t>
            </a:r>
            <a:r>
              <a:rPr lang="en-US"/>
              <a:t> form of engagement with their evaluation of the impact of teacher/student relations. Teacher relations and behaviors influence student academic engagement in a positive fashion.</a:t>
            </a:r>
          </a:p>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a:t>6</a:t>
            </a:fld>
            <a:endParaRPr lang="en-US"/>
          </a:p>
        </p:txBody>
      </p:sp>
    </p:spTree>
    <p:extLst>
      <p:ext uri="{BB962C8B-B14F-4D97-AF65-F5344CB8AC3E}">
        <p14:creationId xmlns:p14="http://schemas.microsoft.com/office/powerpoint/2010/main" val="42341958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Based on Muller et al.,</a:t>
            </a:r>
            <a:r>
              <a:rPr lang="en-US" sz="1200" kern="1200" baseline="0" dirty="0" smtClean="0">
                <a:solidFill>
                  <a:schemeClr val="tx1"/>
                </a:solidFill>
                <a:effectLst/>
                <a:latin typeface="+mn-lt"/>
                <a:ea typeface="+mn-ea"/>
                <a:cs typeface="+mn-cs"/>
              </a:rPr>
              <a:t> the first requirement of mediation is an overall treatment effect</a:t>
            </a: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Using a linear model, each of the dependent variables (AE/factors) was first regressed on stress (independent variable) to determine if the effect was significant.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A significant p-value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 &lt; .01) was found on the estimate for skills engagement only. </a:t>
            </a:r>
          </a:p>
        </p:txBody>
      </p:sp>
      <p:sp>
        <p:nvSpPr>
          <p:cNvPr id="4" name="Slide Number Placeholder 3"/>
          <p:cNvSpPr>
            <a:spLocks noGrp="1"/>
          </p:cNvSpPr>
          <p:nvPr>
            <p:ph type="sldNum" sz="quarter" idx="10"/>
          </p:nvPr>
        </p:nvSpPr>
        <p:spPr/>
        <p:txBody>
          <a:bodyPr/>
          <a:lstStyle/>
          <a:p>
            <a:fld id="{D6BEDD3C-B24A-4FD8-BC37-AD1F1425C620}" type="slidenum">
              <a:rPr lang="en-US" smtClean="0"/>
              <a:t>66</a:t>
            </a:fld>
            <a:endParaRPr lang="en-US"/>
          </a:p>
        </p:txBody>
      </p:sp>
    </p:spTree>
    <p:extLst>
      <p:ext uri="{BB962C8B-B14F-4D97-AF65-F5344CB8AC3E}">
        <p14:creationId xmlns:p14="http://schemas.microsoft.com/office/powerpoint/2010/main" val="362719146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a second step, there needs to be an</a:t>
            </a:r>
            <a:r>
              <a:rPr lang="en-US" sz="1200" kern="1200" baseline="0" dirty="0" smtClean="0">
                <a:solidFill>
                  <a:schemeClr val="tx1"/>
                </a:solidFill>
                <a:effectLst/>
                <a:latin typeface="+mn-lt"/>
                <a:ea typeface="+mn-ea"/>
                <a:cs typeface="+mn-cs"/>
              </a:rPr>
              <a:t> effect of stress on sleep hygiene.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 sleep hygiene was regressed on stress and a significant, negative effect was found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-.580, </a:t>
            </a:r>
            <a:r>
              <a:rPr lang="en-US" sz="1200" i="1" kern="1200" dirty="0" smtClean="0">
                <a:solidFill>
                  <a:schemeClr val="tx1"/>
                </a:solidFill>
                <a:effectLst/>
                <a:latin typeface="+mn-lt"/>
                <a:ea typeface="+mn-ea"/>
                <a:cs typeface="+mn-cs"/>
              </a:rPr>
              <a:t>p</a:t>
            </a:r>
            <a:r>
              <a:rPr lang="en-US" sz="1200" kern="1200" dirty="0" smtClean="0">
                <a:solidFill>
                  <a:schemeClr val="tx1"/>
                </a:solidFill>
                <a:effectLst/>
                <a:latin typeface="+mn-lt"/>
                <a:ea typeface="+mn-ea"/>
                <a:cs typeface="+mn-cs"/>
              </a:rPr>
              <a:t> &lt; .00001 ), showing that high stress is associated with low sleep hygiene</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67</a:t>
            </a:fld>
            <a:endParaRPr lang="en-US"/>
          </a:p>
        </p:txBody>
      </p:sp>
    </p:spTree>
    <p:extLst>
      <p:ext uri="{BB962C8B-B14F-4D97-AF65-F5344CB8AC3E}">
        <p14:creationId xmlns:p14="http://schemas.microsoft.com/office/powerpoint/2010/main" val="418090783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Third step:</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a linear model was utilized regressing academic engagement on both stress and sleep hygiene.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Sleep hygiene showed an independent effect on the outcome variable for</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 total academic engagement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0.312, </a:t>
            </a:r>
            <a:r>
              <a:rPr lang="en-US" sz="1200" i="1" kern="1200" dirty="0" smtClean="0">
                <a:solidFill>
                  <a:schemeClr val="tx1"/>
                </a:solidFill>
                <a:effectLst/>
                <a:latin typeface="+mn-lt"/>
                <a:ea typeface="+mn-ea"/>
                <a:cs typeface="+mn-cs"/>
              </a:rPr>
              <a:t>p </a:t>
            </a:r>
            <a:r>
              <a:rPr lang="en-US" sz="1200" kern="1200" dirty="0" smtClean="0">
                <a:solidFill>
                  <a:schemeClr val="tx1"/>
                </a:solidFill>
                <a:effectLst/>
                <a:latin typeface="+mn-lt"/>
                <a:ea typeface="+mn-ea"/>
                <a:cs typeface="+mn-cs"/>
              </a:rPr>
              <a:t>&lt; .001),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skills engagement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-0.155,</a:t>
            </a:r>
            <a:r>
              <a:rPr lang="en-US" sz="1200" i="1" kern="1200" dirty="0" smtClean="0">
                <a:solidFill>
                  <a:schemeClr val="tx1"/>
                </a:solidFill>
                <a:effectLst/>
                <a:latin typeface="+mn-lt"/>
                <a:ea typeface="+mn-ea"/>
                <a:cs typeface="+mn-cs"/>
              </a:rPr>
              <a:t> p</a:t>
            </a:r>
            <a:r>
              <a:rPr lang="en-US" sz="1200" kern="1200" dirty="0" smtClean="0">
                <a:solidFill>
                  <a:schemeClr val="tx1"/>
                </a:solidFill>
                <a:effectLst/>
                <a:latin typeface="+mn-lt"/>
                <a:ea typeface="+mn-ea"/>
                <a:cs typeface="+mn-cs"/>
              </a:rPr>
              <a:t> &lt; .0001), and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performance engagement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-0.046, </a:t>
            </a:r>
            <a:r>
              <a:rPr lang="en-US" sz="1200" i="1" kern="1200" dirty="0" smtClean="0">
                <a:solidFill>
                  <a:schemeClr val="tx1"/>
                </a:solidFill>
                <a:effectLst/>
                <a:latin typeface="+mn-lt"/>
                <a:ea typeface="+mn-ea"/>
                <a:cs typeface="+mn-cs"/>
              </a:rPr>
              <a:t>p </a:t>
            </a:r>
            <a:r>
              <a:rPr lang="en-US" sz="1200" kern="1200" dirty="0" smtClean="0">
                <a:solidFill>
                  <a:schemeClr val="tx1"/>
                </a:solidFill>
                <a:effectLst/>
                <a:latin typeface="+mn-lt"/>
                <a:ea typeface="+mn-ea"/>
                <a:cs typeface="+mn-cs"/>
              </a:rPr>
              <a:t>&lt; .01).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 effect of stress on the dependent variable was reduced due to the addition of sleep hygiene for both the skills engagement factor (from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-0.053 to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-0.028) and performance engagement factor (from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-0.013 to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-0.006).  Since an independent effect of stress on the dependent variable was only seen for the skills factor and not for the performance factor, it appears that a potential mediating effect of sleep hygiene is only occurring for the skills factor and not the other factors or total academic engagement.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 addition of sleep hygiene in the model resulted in what is referred to as the indirect effect via the mediator (a 47% reduction in the effect of stress).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smtClean="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These</a:t>
            </a:r>
            <a:r>
              <a:rPr lang="en-US" sz="1200" kern="1200" baseline="0" dirty="0" smtClean="0">
                <a:solidFill>
                  <a:schemeClr val="tx1"/>
                </a:solidFill>
                <a:effectLst/>
                <a:latin typeface="+mn-lt"/>
                <a:ea typeface="+mn-ea"/>
                <a:cs typeface="+mn-cs"/>
              </a:rPr>
              <a:t> results </a:t>
            </a:r>
            <a:r>
              <a:rPr lang="en-US" sz="1200" kern="1200" dirty="0" smtClean="0">
                <a:solidFill>
                  <a:schemeClr val="tx1"/>
                </a:solidFill>
                <a:effectLst/>
                <a:latin typeface="+mn-lt"/>
                <a:ea typeface="+mn-ea"/>
                <a:cs typeface="+mn-cs"/>
              </a:rPr>
              <a:t>show that sleep hygiene practices mediate the effects of stress on important academic engagement skills within the classroom, including potentially improving attendance, concentration, note-taking, and work effort.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68</a:t>
            </a:fld>
            <a:endParaRPr lang="en-US"/>
          </a:p>
        </p:txBody>
      </p:sp>
    </p:spTree>
    <p:extLst>
      <p:ext uri="{BB962C8B-B14F-4D97-AF65-F5344CB8AC3E}">
        <p14:creationId xmlns:p14="http://schemas.microsoft.com/office/powerpoint/2010/main" val="2298357380"/>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Their formula attributes higher weights to exercise of greater intensity, which is consistent with the greater impact of high intensity exercise previously documented (Coe et al., 	2006; 	</a:t>
            </a:r>
            <a:r>
              <a:rPr lang="en-US" sz="1200" dirty="0" err="1" smtClean="0">
                <a:latin typeface="Times New Roman" charset="0"/>
                <a:ea typeface="Times New Roman" charset="0"/>
                <a:cs typeface="Times New Roman" charset="0"/>
              </a:rPr>
              <a:t>Fedewa</a:t>
            </a:r>
            <a:r>
              <a:rPr lang="en-US" sz="1200" dirty="0" smtClean="0">
                <a:latin typeface="Times New Roman" charset="0"/>
                <a:ea typeface="Times New Roman" charset="0"/>
                <a:cs typeface="Times New Roman" charset="0"/>
              </a:rPr>
              <a:t> &amp; </a:t>
            </a:r>
            <a:r>
              <a:rPr lang="en-US" sz="1200" dirty="0" err="1" smtClean="0">
                <a:latin typeface="Times New Roman" charset="0"/>
                <a:ea typeface="Times New Roman" charset="0"/>
                <a:cs typeface="Times New Roman" charset="0"/>
              </a:rPr>
              <a:t>Ahn</a:t>
            </a:r>
            <a:r>
              <a:rPr lang="en-US" sz="1200" dirty="0" smtClean="0">
                <a:latin typeface="Times New Roman" charset="0"/>
                <a:ea typeface="Times New Roman" charset="0"/>
                <a:cs typeface="Times New Roman" charset="0"/>
              </a:rPr>
              <a:t>, 2011).</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69</a:t>
            </a:fld>
            <a:endParaRPr lang="en-US"/>
          </a:p>
        </p:txBody>
      </p:sp>
    </p:spTree>
    <p:extLst>
      <p:ext uri="{BB962C8B-B14F-4D97-AF65-F5344CB8AC3E}">
        <p14:creationId xmlns:p14="http://schemas.microsoft.com/office/powerpoint/2010/main" val="193699054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Exercise:</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When run against overall academic engagement and each of the four factors of academic engagement, no significant correlations were found between exercise and any of the included variables</a:t>
            </a:r>
          </a:p>
          <a:p>
            <a:endParaRPr lang="en-US" sz="1200" kern="1200" dirty="0" smtClean="0">
              <a:solidFill>
                <a:schemeClr val="tx1"/>
              </a:solidFill>
              <a:effectLst/>
              <a:latin typeface="+mn-lt"/>
              <a:ea typeface="+mn-ea"/>
              <a:cs typeface="+mn-cs"/>
            </a:endParaRPr>
          </a:p>
          <a:p>
            <a:endParaRPr lang="en-US" dirty="0" smtClean="0"/>
          </a:p>
          <a:p>
            <a:endParaRPr lang="en-US" dirty="0" smtClean="0"/>
          </a:p>
          <a:p>
            <a:r>
              <a:rPr lang="en-US" dirty="0" smtClean="0"/>
              <a:t>(Why </a:t>
            </a:r>
            <a:r>
              <a:rPr lang="en-US" dirty="0" smtClean="0"/>
              <a:t>no </a:t>
            </a:r>
            <a:r>
              <a:rPr lang="en-US" dirty="0" err="1" smtClean="0"/>
              <a:t>intercorrelations</a:t>
            </a:r>
            <a:r>
              <a:rPr lang="en-US" dirty="0" smtClean="0"/>
              <a:t> for AE/factors given on table:</a:t>
            </a:r>
          </a:p>
          <a:p>
            <a:r>
              <a:rPr lang="en-US" dirty="0" smtClean="0"/>
              <a:t>Factor analysis (rotation methods) is meant</a:t>
            </a:r>
            <a:r>
              <a:rPr lang="en-US" baseline="0" dirty="0" smtClean="0"/>
              <a:t> to ensure factors are orthogonal (uncorrelated), which also eliminates the issue of multicollinearity in regression</a:t>
            </a:r>
            <a:r>
              <a:rPr lang="en-US" baseline="0"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70</a:t>
            </a:fld>
            <a:endParaRPr lang="en-US"/>
          </a:p>
        </p:txBody>
      </p:sp>
    </p:spTree>
    <p:extLst>
      <p:ext uri="{BB962C8B-B14F-4D97-AF65-F5344CB8AC3E}">
        <p14:creationId xmlns:p14="http://schemas.microsoft.com/office/powerpoint/2010/main" val="143629722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t>Moderational</a:t>
            </a:r>
            <a:r>
              <a:rPr lang="en-US" dirty="0" smtClean="0"/>
              <a:t> Hypothesis: The magnitude of the causal effect of X on Y depends on the moderator.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Moderation testing is looking at whether the interaction effect (</a:t>
            </a:r>
            <a:r>
              <a:rPr lang="en-US" sz="1200" dirty="0" smtClean="0">
                <a:latin typeface="Times New Roman" charset="0"/>
                <a:ea typeface="Times New Roman" charset="0"/>
                <a:cs typeface="Times New Roman" charset="0"/>
              </a:rPr>
              <a:t>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 </a:t>
            </a:r>
            <a:r>
              <a:rPr lang="en-US" dirty="0" smtClean="0"/>
              <a:t> is significantly different from zero.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Times New Roman" charset="0"/>
              <a:ea typeface="Times New Roman" charset="0"/>
              <a:cs typeface="Times New Roman"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Times New Roman" charset="0"/>
              <a:ea typeface="Times New Roman" charset="0"/>
              <a:cs typeface="Times New Roman"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Times New Roman" charset="0"/>
                <a:ea typeface="Times New Roman" charset="0"/>
                <a:cs typeface="Times New Roman" charset="0"/>
              </a:rPr>
              <a:t>Y </a:t>
            </a:r>
            <a:r>
              <a:rPr lang="en-US" sz="1200" dirty="0" smtClean="0">
                <a:latin typeface="Times New Roman" charset="0"/>
                <a:ea typeface="Times New Roman" charset="0"/>
                <a:cs typeface="Times New Roman" charset="0"/>
              </a:rPr>
              <a:t>= 𝛽</a:t>
            </a:r>
            <a:r>
              <a:rPr lang="en-US" sz="1200" baseline="-25000" dirty="0" smtClean="0">
                <a:latin typeface="Times New Roman" charset="0"/>
                <a:ea typeface="Times New Roman" charset="0"/>
                <a:cs typeface="Times New Roman" charset="0"/>
              </a:rPr>
              <a:t>10</a:t>
            </a:r>
            <a:r>
              <a:rPr lang="en-US" sz="1200" dirty="0" smtClean="0">
                <a:latin typeface="Times New Roman" charset="0"/>
                <a:ea typeface="Times New Roman" charset="0"/>
                <a:cs typeface="Times New Roman" charset="0"/>
              </a:rPr>
              <a:t> + 𝛽</a:t>
            </a:r>
            <a:r>
              <a:rPr lang="en-US" sz="1200" baseline="-25000" dirty="0" smtClean="0">
                <a:latin typeface="Times New Roman" charset="0"/>
                <a:ea typeface="Times New Roman" charset="0"/>
                <a:cs typeface="Times New Roman" charset="0"/>
              </a:rPr>
              <a:t>11</a:t>
            </a:r>
            <a:r>
              <a:rPr lang="en-US" sz="1200" dirty="0" smtClean="0">
                <a:latin typeface="Times New Roman" charset="0"/>
                <a:ea typeface="Times New Roman" charset="0"/>
                <a:cs typeface="Times New Roman" charset="0"/>
              </a:rPr>
              <a:t>X + 𝛽</a:t>
            </a:r>
            <a:r>
              <a:rPr lang="en-US" sz="1200" baseline="-25000" dirty="0" smtClean="0">
                <a:latin typeface="Times New Roman" charset="0"/>
                <a:ea typeface="Times New Roman" charset="0"/>
                <a:cs typeface="Times New Roman" charset="0"/>
              </a:rPr>
              <a:t>12</a:t>
            </a:r>
            <a:r>
              <a:rPr lang="en-US" sz="1200" dirty="0" smtClean="0">
                <a:latin typeface="Times New Roman" charset="0"/>
                <a:ea typeface="Times New Roman" charset="0"/>
                <a:cs typeface="Times New Roman" charset="0"/>
              </a:rPr>
              <a:t>Mo + 𝛽</a:t>
            </a:r>
            <a:r>
              <a:rPr lang="en-US" sz="1200" baseline="-25000" dirty="0" smtClean="0">
                <a:latin typeface="Times New Roman" charset="0"/>
                <a:ea typeface="Times New Roman" charset="0"/>
                <a:cs typeface="Times New Roman" charset="0"/>
              </a:rPr>
              <a:t>13</a:t>
            </a:r>
            <a:r>
              <a:rPr lang="en-US" sz="1200" dirty="0" smtClean="0">
                <a:latin typeface="Times New Roman" charset="0"/>
                <a:ea typeface="Times New Roman" charset="0"/>
                <a:cs typeface="Times New Roman" charset="0"/>
              </a:rPr>
              <a:t>XMo + 𝜀</a:t>
            </a:r>
            <a:r>
              <a:rPr lang="en-US" sz="1200" baseline="-25000" dirty="0" smtClean="0">
                <a:latin typeface="Times New Roman" charset="0"/>
                <a:ea typeface="Times New Roman" charset="0"/>
                <a:cs typeface="Times New Roman" charset="0"/>
              </a:rPr>
              <a:t>1</a:t>
            </a:r>
            <a:endParaRPr lang="en-US" sz="1200" dirty="0" smtClean="0">
              <a:solidFill>
                <a:schemeClr val="tx1"/>
              </a:solidFill>
              <a:latin typeface="Times New Roman" charset="0"/>
              <a:ea typeface="Times New Roman" charset="0"/>
              <a:cs typeface="Times New Roman" charset="0"/>
            </a:endParaRP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71</a:t>
            </a:fld>
            <a:endParaRPr lang="en-US"/>
          </a:p>
        </p:txBody>
      </p:sp>
    </p:spTree>
    <p:extLst>
      <p:ext uri="{BB962C8B-B14F-4D97-AF65-F5344CB8AC3E}">
        <p14:creationId xmlns:p14="http://schemas.microsoft.com/office/powerpoint/2010/main" val="189201749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Significance values were only seen in the participation/interaction engagement model.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Participation was high when one or the other independent variables was high. </a:t>
            </a:r>
          </a:p>
          <a:p>
            <a:pPr marL="171450"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these effects of high levels of stress on participation/interaction engagement</a:t>
            </a:r>
            <a:r>
              <a:rPr lang="en-US" sz="1200" kern="1200" baseline="0" dirty="0" smtClean="0">
                <a:solidFill>
                  <a:schemeClr val="tx1"/>
                </a:solidFill>
                <a:effectLst/>
                <a:latin typeface="+mn-lt"/>
                <a:ea typeface="+mn-ea"/>
                <a:cs typeface="+mn-cs"/>
              </a:rPr>
              <a:t> were</a:t>
            </a:r>
            <a:r>
              <a:rPr lang="en-US" sz="1200" kern="1200" dirty="0" smtClean="0">
                <a:solidFill>
                  <a:schemeClr val="tx1"/>
                </a:solidFill>
                <a:effectLst/>
                <a:latin typeface="+mn-lt"/>
                <a:ea typeface="+mn-ea"/>
                <a:cs typeface="+mn-cs"/>
              </a:rPr>
              <a:t> surprising.  it appears that increased arousal through stress may not lead to a debilitating effect on participation/interaction, but instead may result in a tendency to actively pursue academic support in the form of reaching out to professors during class or office hours, asking more questions, and engaging more in discussions in the classroom.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This implies that stress may not play the same role across all areas of academic engagement as hypothesized and may not always be deleterious to aspects of engagement, but may, in fact, serve to positively promote some aspects of engagement  (e.g. seeking out help in the academic setting).</a:t>
            </a:r>
            <a:r>
              <a:rPr lang="en-US" dirty="0" smtClean="0">
                <a:effectLst/>
              </a:rPr>
              <a:t> </a:t>
            </a: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72</a:t>
            </a:fld>
            <a:endParaRPr lang="en-US"/>
          </a:p>
        </p:txBody>
      </p:sp>
    </p:spTree>
    <p:extLst>
      <p:ext uri="{BB962C8B-B14F-4D97-AF65-F5344CB8AC3E}">
        <p14:creationId xmlns:p14="http://schemas.microsoft.com/office/powerpoint/2010/main" val="324176102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interaction effect shows a negative relationship on participation/interaction, reducing participation/interaction when both variables are high together.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Subject</a:t>
            </a:r>
            <a:r>
              <a:rPr lang="en-US" sz="1200" kern="1200" baseline="0" dirty="0" smtClean="0">
                <a:solidFill>
                  <a:schemeClr val="tx1"/>
                </a:solidFill>
                <a:effectLst/>
                <a:latin typeface="+mn-lt"/>
                <a:ea typeface="+mn-ea"/>
                <a:cs typeface="+mn-cs"/>
              </a:rPr>
              <a:t> 65 as seen on the high exercise figure was evaluated as a potential outlier.  When removed the effect dropped just below significant but a trend could still be seen.  Since this outlier did not present as an issue in other analyses it was kept in the data set for analyses.</a:t>
            </a:r>
          </a:p>
          <a:p>
            <a:endParaRPr lang="en-US" sz="1200" kern="1200" baseline="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73</a:t>
            </a:fld>
            <a:endParaRPr lang="en-US"/>
          </a:p>
        </p:txBody>
      </p:sp>
    </p:spTree>
    <p:extLst>
      <p:ext uri="{BB962C8B-B14F-4D97-AF65-F5344CB8AC3E}">
        <p14:creationId xmlns:p14="http://schemas.microsoft.com/office/powerpoint/2010/main" val="17297248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significant, albeit small, interaction effect between stress and exercise lowered performance in participation/interaction when both levels were high, instead of</a:t>
            </a:r>
            <a:r>
              <a:rPr lang="en-US" sz="1200" kern="1200" baseline="0" dirty="0" smtClean="0">
                <a:solidFill>
                  <a:schemeClr val="tx1"/>
                </a:solidFill>
                <a:effectLst/>
                <a:latin typeface="+mn-lt"/>
                <a:ea typeface="+mn-ea"/>
                <a:cs typeface="+mn-cs"/>
              </a:rPr>
              <a:t> increasing</a:t>
            </a:r>
            <a:r>
              <a:rPr lang="en-US" sz="1200" kern="1200" dirty="0" smtClean="0">
                <a:solidFill>
                  <a:schemeClr val="tx1"/>
                </a:solidFill>
                <a:effectLst/>
                <a:latin typeface="+mn-lt"/>
                <a:ea typeface="+mn-ea"/>
                <a:cs typeface="+mn-cs"/>
              </a:rPr>
              <a:t> it. </a:t>
            </a:r>
          </a:p>
          <a:p>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fact that stress is seen here to have a positive impact on participation/interaction engagement runs counter to the original proposed hypothesis related to the expected impacts of stress, yet may explain the surprising moderating effects of exercise seen in this study.  </a:t>
            </a: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(Figure 3 provides the prediction surface from the fitted model to aid interpretation of the interaction effect. It shows the predicted scores from the interaction model for every combination of stress and exercise.  Unlike the data obtained in the study, the data depicted in Figure 3 provide a smooth, easier to decipher, prediction surface. )</a:t>
            </a: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74</a:t>
            </a:fld>
            <a:endParaRPr lang="en-US"/>
          </a:p>
        </p:txBody>
      </p:sp>
    </p:spTree>
    <p:extLst>
      <p:ext uri="{BB962C8B-B14F-4D97-AF65-F5344CB8AC3E}">
        <p14:creationId xmlns:p14="http://schemas.microsoft.com/office/powerpoint/2010/main" val="343260548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 </a:t>
            </a:r>
            <a:r>
              <a:rPr lang="en-US" dirty="0" smtClean="0"/>
              <a:t>regression</a:t>
            </a:r>
            <a:r>
              <a:rPr lang="en-US" baseline="0" dirty="0" smtClean="0"/>
              <a:t> = capable of assessing unique or partial relationships</a:t>
            </a:r>
            <a:endParaRPr lang="en-US" dirty="0" smtClean="0"/>
          </a:p>
          <a:p>
            <a:endParaRPr lang="en-US" dirty="0" smtClean="0"/>
          </a:p>
          <a:p>
            <a:r>
              <a:rPr lang="en-US" dirty="0" smtClean="0"/>
              <a:t>degrees of freedom (</a:t>
            </a:r>
            <a:r>
              <a:rPr lang="en-US" dirty="0" err="1" smtClean="0"/>
              <a:t>df</a:t>
            </a:r>
            <a:r>
              <a:rPr lang="en-US" dirty="0" smtClean="0"/>
              <a:t>) = sample size (n=203)</a:t>
            </a:r>
          </a:p>
          <a:p>
            <a:pPr marL="628650" lvl="1" indent="-171450">
              <a:buFont typeface="Arial" charset="0"/>
              <a:buChar char="•"/>
            </a:pPr>
            <a:r>
              <a:rPr lang="en-US" dirty="0" smtClean="0"/>
              <a:t>10 observations per 𝛽</a:t>
            </a:r>
          </a:p>
          <a:p>
            <a:pPr marL="628650" lvl="1" indent="-171450">
              <a:buFont typeface="Arial" charset="0"/>
              <a:buChar char="•"/>
            </a:pPr>
            <a:r>
              <a:rPr lang="en-US" dirty="0" smtClean="0"/>
              <a:t>So 20 𝛽s can be estimated with my data</a:t>
            </a:r>
            <a:r>
              <a:rPr lang="en-US" baseline="0" dirty="0" smtClean="0"/>
              <a:t> set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75</a:t>
            </a:fld>
            <a:endParaRPr lang="en-US"/>
          </a:p>
        </p:txBody>
      </p:sp>
    </p:spTree>
    <p:extLst>
      <p:ext uri="{BB962C8B-B14F-4D97-AF65-F5344CB8AC3E}">
        <p14:creationId xmlns:p14="http://schemas.microsoft.com/office/powerpoint/2010/main" val="1521811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Disengagement at the university level can lead to failing grades, higher dropout rates, and feeling disenfranchised.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I</a:t>
            </a:r>
            <a:r>
              <a:rPr lang="en-US" sz="1200" kern="1200" baseline="0" dirty="0" smtClean="0">
                <a:solidFill>
                  <a:schemeClr val="tx1"/>
                </a:solidFill>
                <a:effectLst/>
                <a:latin typeface="+mn-lt"/>
                <a:ea typeface="+mn-ea"/>
                <a:cs typeface="+mn-cs"/>
              </a:rPr>
              <a:t> choose to f</a:t>
            </a:r>
            <a:r>
              <a:rPr lang="en-US" sz="1200" kern="1200" dirty="0" smtClean="0">
                <a:solidFill>
                  <a:schemeClr val="tx1"/>
                </a:solidFill>
                <a:effectLst/>
                <a:latin typeface="+mn-lt"/>
                <a:ea typeface="+mn-ea"/>
                <a:cs typeface="+mn-cs"/>
              </a:rPr>
              <a:t>ocus</a:t>
            </a:r>
            <a:r>
              <a:rPr lang="en-US" sz="1200" kern="1200" baseline="0" dirty="0" smtClean="0">
                <a:solidFill>
                  <a:schemeClr val="tx1"/>
                </a:solidFill>
                <a:effectLst/>
                <a:latin typeface="+mn-lt"/>
                <a:ea typeface="+mn-ea"/>
                <a:cs typeface="+mn-cs"/>
              </a:rPr>
              <a:t> on intrinsic engagement because</a:t>
            </a:r>
            <a:r>
              <a:rPr lang="en-US" sz="1200" kern="1200" dirty="0" smtClean="0">
                <a:solidFill>
                  <a:schemeClr val="tx1"/>
                </a:solidFill>
                <a:effectLst/>
                <a:latin typeface="+mn-lt"/>
                <a:ea typeface="+mn-ea"/>
                <a:cs typeface="+mn-cs"/>
              </a:rPr>
              <a:t> investigating more internal factors may afford more opportunities for subsequent interventions since potential</a:t>
            </a:r>
            <a:r>
              <a:rPr lang="en-US" sz="1200" kern="1200" baseline="0" dirty="0" smtClean="0">
                <a:solidFill>
                  <a:schemeClr val="tx1"/>
                </a:solidFill>
                <a:effectLst/>
                <a:latin typeface="+mn-lt"/>
                <a:ea typeface="+mn-ea"/>
                <a:cs typeface="+mn-cs"/>
              </a:rPr>
              <a:t> interventions</a:t>
            </a:r>
            <a:r>
              <a:rPr lang="en-US" sz="1200" kern="1200" dirty="0" smtClean="0">
                <a:solidFill>
                  <a:schemeClr val="tx1"/>
                </a:solidFill>
                <a:effectLst/>
                <a:latin typeface="+mn-lt"/>
                <a:ea typeface="+mn-ea"/>
                <a:cs typeface="+mn-cs"/>
              </a:rPr>
              <a:t> can be implemented in an individual or small group setting, and not be constrained by the challenges of making large institutional changes.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13</a:t>
            </a:fld>
            <a:endParaRPr lang="en-US"/>
          </a:p>
        </p:txBody>
      </p:sp>
    </p:spTree>
    <p:extLst>
      <p:ext uri="{BB962C8B-B14F-4D97-AF65-F5344CB8AC3E}">
        <p14:creationId xmlns:p14="http://schemas.microsoft.com/office/powerpoint/2010/main" val="306535622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aseline="0" dirty="0" smtClean="0"/>
              <a:t>I </a:t>
            </a:r>
            <a:r>
              <a:rPr lang="en-US" baseline="0" dirty="0" smtClean="0"/>
              <a:t>was looking for best prediction methods for a model that includes categorical and continuous predictors and found Random Forest Method</a:t>
            </a:r>
            <a:r>
              <a:rPr lang="en-US" baseline="0" dirty="0" smtClean="0"/>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The repeated</a:t>
            </a:r>
            <a:r>
              <a:rPr lang="en-US" baseline="0" dirty="0" smtClean="0"/>
              <a:t> sampling of Random Forest gives it its power. It is a simulation of sampling from a bunch of different populations so you have some idea of how well prediction will generalize to a new data set.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t> </a:t>
            </a:r>
            <a:endParaRPr lang="en-US" baseline="0" dirty="0" smtClean="0"/>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table i</a:t>
            </a:r>
            <a:r>
              <a:rPr lang="en-US" sz="1200" kern="1200" dirty="0" smtClean="0">
                <a:solidFill>
                  <a:schemeClr val="tx1"/>
                </a:solidFill>
                <a:effectLst/>
                <a:latin typeface="+mn-lt"/>
                <a:ea typeface="+mn-ea"/>
                <a:cs typeface="+mn-cs"/>
              </a:rPr>
              <a:t>ncludes variable importance measures for all potential predictor variables.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Variable importance was measured by the average increase in residual sum of squares (RSS) across all regression trees in the random forest when each variable was omitted. </a:t>
            </a:r>
            <a:r>
              <a:rPr lang="en-US" sz="1200" b="1" kern="1200" dirty="0" smtClean="0">
                <a:solidFill>
                  <a:schemeClr val="tx1"/>
                </a:solidFill>
                <a:effectLst/>
                <a:latin typeface="+mn-lt"/>
                <a:ea typeface="+mn-ea"/>
                <a:cs typeface="+mn-cs"/>
              </a:rPr>
              <a:t>*** Be</a:t>
            </a:r>
            <a:r>
              <a:rPr lang="en-US" sz="1200" b="1" kern="1200" baseline="0" dirty="0" smtClean="0">
                <a:solidFill>
                  <a:schemeClr val="tx1"/>
                </a:solidFill>
                <a:effectLst/>
                <a:latin typeface="+mn-lt"/>
                <a:ea typeface="+mn-ea"/>
                <a:cs typeface="+mn-cs"/>
              </a:rPr>
              <a:t> able to describe this!!!</a:t>
            </a:r>
            <a:endParaRPr lang="en-US" b="1" dirty="0"/>
          </a:p>
        </p:txBody>
      </p:sp>
      <p:sp>
        <p:nvSpPr>
          <p:cNvPr id="4" name="Slide Number Placeholder 3"/>
          <p:cNvSpPr>
            <a:spLocks noGrp="1"/>
          </p:cNvSpPr>
          <p:nvPr>
            <p:ph type="sldNum" sz="quarter" idx="10"/>
          </p:nvPr>
        </p:nvSpPr>
        <p:spPr/>
        <p:txBody>
          <a:bodyPr/>
          <a:lstStyle/>
          <a:p>
            <a:fld id="{D6BEDD3C-B24A-4FD8-BC37-AD1F1425C620}" type="slidenum">
              <a:rPr lang="en-US" smtClean="0"/>
              <a:t>76</a:t>
            </a:fld>
            <a:endParaRPr lang="en-US"/>
          </a:p>
        </p:txBody>
      </p:sp>
    </p:spTree>
    <p:extLst>
      <p:ext uri="{BB962C8B-B14F-4D97-AF65-F5344CB8AC3E}">
        <p14:creationId xmlns:p14="http://schemas.microsoft.com/office/powerpoint/2010/main" val="114032380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variables used in a final multiple regression model were then determined through a nested model, forward selection process. </a:t>
            </a:r>
          </a:p>
          <a:p>
            <a:pPr marL="171450" indent="-171450">
              <a:buFont typeface="Arial" panose="020B0604020202020204" pitchFamily="34" charset="0"/>
              <a:buChar char="•"/>
            </a:pPr>
            <a:r>
              <a:rPr lang="en-US" dirty="0"/>
              <a:t>V</a:t>
            </a:r>
            <a:r>
              <a:rPr lang="en-US" sz="1200" kern="1200" dirty="0" smtClean="0">
                <a:solidFill>
                  <a:schemeClr val="tx1"/>
                </a:solidFill>
                <a:effectLst/>
                <a:latin typeface="+mn-lt"/>
                <a:ea typeface="+mn-ea"/>
                <a:cs typeface="+mn-cs"/>
              </a:rPr>
              <a:t>ariables were added in order of importance as determined through the Random Forest analysis.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Nested model likelihood ratios were utilized to determine whether added variables improved the predictive ability of the model.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If the addition of a variable resulted in a non-significant likelihood-ratio test, that variable and all subsequent variables were left out of the final model.</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Total Engagement:</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Using the results of the random forest analysis </a:t>
            </a:r>
            <a:r>
              <a:rPr lang="en-US" sz="1200" kern="1200" dirty="0" smtClean="0">
                <a:solidFill>
                  <a:schemeClr val="tx1"/>
                </a:solidFill>
                <a:effectLst/>
                <a:latin typeface="+mn-lt"/>
                <a:ea typeface="+mn-ea"/>
                <a:cs typeface="+mn-cs"/>
              </a:rPr>
              <a:t>the best fit </a:t>
            </a:r>
            <a:r>
              <a:rPr lang="en-US" sz="1200" kern="1200" dirty="0" smtClean="0">
                <a:solidFill>
                  <a:schemeClr val="tx1"/>
                </a:solidFill>
                <a:effectLst/>
                <a:latin typeface="+mn-lt"/>
                <a:ea typeface="+mn-ea"/>
                <a:cs typeface="+mn-cs"/>
              </a:rPr>
              <a:t>model</a:t>
            </a:r>
            <a:r>
              <a:rPr lang="en-US" sz="1200" u="sng"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included only sleep hygiene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=0.286, p-value=0.0002</a:t>
            </a:r>
            <a:r>
              <a:rPr lang="en-US" sz="1200" kern="1200" dirty="0" smtClean="0">
                <a:solidFill>
                  <a:schemeClr val="tx1"/>
                </a:solidFill>
                <a:effectLst/>
                <a:latin typeface="+mn-lt"/>
                <a:ea typeface="+mn-ea"/>
                <a:cs typeface="+mn-cs"/>
              </a:rPr>
              <a:t>)</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addition of the variable deemed of secondary importance in the Random Forest analysis (stress) did not add to the explained variance when comparing the nested model through an ANOVA likelihood ratio (p-value=0.299).  </a:t>
            </a:r>
            <a:endParaRPr lang="en-US" sz="1200" kern="1200" dirty="0" smtClean="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However, sleep hygiene only explained 6% of the total variance in academic engagement.  </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77</a:t>
            </a:fld>
            <a:endParaRPr lang="en-US"/>
          </a:p>
        </p:txBody>
      </p:sp>
    </p:spTree>
    <p:extLst>
      <p:ext uri="{BB962C8B-B14F-4D97-AF65-F5344CB8AC3E}">
        <p14:creationId xmlns:p14="http://schemas.microsoft.com/office/powerpoint/2010/main" val="33903255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Skills:</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model included both stress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=-0.053, p-value=0.003) and sleep hygiene (likelihood-ratio p-value = 0.000009) </a:t>
            </a: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no </a:t>
            </a:r>
            <a:r>
              <a:rPr lang="en-US" sz="1200" kern="1200" dirty="0" smtClean="0">
                <a:solidFill>
                  <a:schemeClr val="tx1"/>
                </a:solidFill>
                <a:effectLst/>
                <a:latin typeface="+mn-lt"/>
                <a:ea typeface="+mn-ea"/>
                <a:cs typeface="+mn-cs"/>
              </a:rPr>
              <a:t>added explanation of variance with the addition of exercise (likelihood-ratio p-value = 0.113). </a:t>
            </a: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In </a:t>
            </a:r>
            <a:r>
              <a:rPr lang="en-US" sz="1200" kern="1200" dirty="0" smtClean="0">
                <a:solidFill>
                  <a:schemeClr val="tx1"/>
                </a:solidFill>
                <a:effectLst/>
                <a:latin typeface="+mn-lt"/>
                <a:ea typeface="+mn-ea"/>
                <a:cs typeface="+mn-cs"/>
              </a:rPr>
              <a:t>the final model, the estimate for stress changed from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053 to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028 and lost significance, while the estimate for sleep hygiene was significant at </a:t>
            </a:r>
            <a:r>
              <a:rPr lang="en-US" sz="1200" i="1" kern="1200" dirty="0" smtClean="0">
                <a:solidFill>
                  <a:schemeClr val="tx1"/>
                </a:solidFill>
                <a:effectLst/>
                <a:latin typeface="+mn-lt"/>
                <a:ea typeface="+mn-ea"/>
                <a:cs typeface="+mn-cs"/>
                <a:sym typeface="Symbol" panose="05050102010706020507" pitchFamily="18" charset="2"/>
              </a:rPr>
              <a:t></a:t>
            </a:r>
            <a:r>
              <a:rPr lang="en-US" sz="1200" kern="1200" dirty="0" smtClean="0">
                <a:solidFill>
                  <a:schemeClr val="tx1"/>
                </a:solidFill>
                <a:effectLst/>
                <a:latin typeface="+mn-lt"/>
                <a:ea typeface="+mn-ea"/>
                <a:cs typeface="+mn-cs"/>
              </a:rPr>
              <a:t>=0.155, </a:t>
            </a:r>
            <a:r>
              <a:rPr lang="en-US" sz="1200" kern="1200" dirty="0" smtClean="0">
                <a:solidFill>
                  <a:schemeClr val="tx1"/>
                </a:solidFill>
                <a:effectLst/>
                <a:latin typeface="+mn-lt"/>
                <a:ea typeface="+mn-ea"/>
                <a:cs typeface="+mn-cs"/>
              </a:rPr>
              <a:t>p-value</a:t>
            </a:r>
            <a:r>
              <a:rPr lang="en-US" sz="1200" kern="1200" baseline="0" dirty="0" smtClean="0">
                <a:solidFill>
                  <a:schemeClr val="tx1"/>
                </a:solidFill>
                <a:effectLst/>
                <a:latin typeface="+mn-lt"/>
                <a:ea typeface="+mn-ea"/>
                <a:cs typeface="+mn-cs"/>
              </a:rPr>
              <a:t> &lt; .0001</a:t>
            </a:r>
            <a:r>
              <a:rPr lang="en-US" sz="1200" kern="1200" dirty="0" smtClean="0">
                <a:solidFill>
                  <a:schemeClr val="tx1"/>
                </a:solidFill>
                <a:effectLst/>
                <a:latin typeface="+mn-lt"/>
                <a:ea typeface="+mn-ea"/>
                <a:cs typeface="+mn-cs"/>
              </a:rPr>
              <a:t>.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addition of sleep hygiene to the skills model increased the explanation of total variance from 4% to 12%.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78</a:t>
            </a:fld>
            <a:endParaRPr lang="en-US"/>
          </a:p>
        </p:txBody>
      </p:sp>
    </p:spTree>
    <p:extLst>
      <p:ext uri="{BB962C8B-B14F-4D97-AF65-F5344CB8AC3E}">
        <p14:creationId xmlns:p14="http://schemas.microsoft.com/office/powerpoint/2010/main" val="182395364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Emotional </a:t>
            </a:r>
            <a:r>
              <a:rPr lang="en-US" sz="1200" u="sng" kern="1200" dirty="0" smtClean="0">
                <a:solidFill>
                  <a:schemeClr val="tx1"/>
                </a:solidFill>
                <a:effectLst/>
                <a:latin typeface="+mn-lt"/>
                <a:ea typeface="+mn-ea"/>
                <a:cs typeface="+mn-cs"/>
              </a:rPr>
              <a:t>and</a:t>
            </a:r>
            <a:r>
              <a:rPr lang="en-US" sz="1200" kern="1200" dirty="0" smtClean="0">
                <a:solidFill>
                  <a:schemeClr val="tx1"/>
                </a:solidFill>
                <a:effectLst/>
                <a:latin typeface="+mn-lt"/>
                <a:ea typeface="+mn-ea"/>
                <a:cs typeface="+mn-cs"/>
              </a:rPr>
              <a:t> Participation/interaction:</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There was only one variable that fit to </a:t>
            </a:r>
            <a:r>
              <a:rPr lang="en-US" sz="1200" kern="1200" dirty="0" smtClean="0">
                <a:solidFill>
                  <a:schemeClr val="tx1"/>
                </a:solidFill>
                <a:effectLst/>
                <a:latin typeface="+mn-lt"/>
                <a:ea typeface="+mn-ea"/>
                <a:cs typeface="+mn-cs"/>
              </a:rPr>
              <a:t>both the </a:t>
            </a:r>
            <a:r>
              <a:rPr lang="en-US" sz="1200" kern="1200" dirty="0" smtClean="0">
                <a:solidFill>
                  <a:schemeClr val="tx1"/>
                </a:solidFill>
                <a:effectLst/>
                <a:latin typeface="+mn-lt"/>
                <a:ea typeface="+mn-ea"/>
                <a:cs typeface="+mn-cs"/>
              </a:rPr>
              <a:t>final </a:t>
            </a:r>
            <a:r>
              <a:rPr lang="en-US" sz="1200" kern="1200" dirty="0" smtClean="0">
                <a:solidFill>
                  <a:schemeClr val="tx1"/>
                </a:solidFill>
                <a:effectLst/>
                <a:latin typeface="+mn-lt"/>
                <a:ea typeface="+mn-ea"/>
                <a:cs typeface="+mn-cs"/>
              </a:rPr>
              <a:t>models</a:t>
            </a:r>
            <a:r>
              <a:rPr lang="en-US" sz="1200" kern="1200" baseline="0" dirty="0" smtClean="0">
                <a:solidFill>
                  <a:schemeClr val="tx1"/>
                </a:solidFill>
                <a:effectLst/>
                <a:latin typeface="+mn-lt"/>
                <a:ea typeface="+mn-ea"/>
                <a:cs typeface="+mn-cs"/>
              </a:rPr>
              <a:t> </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stress.  </a:t>
            </a:r>
            <a:endParaRPr lang="en-US" sz="1200"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Adding </a:t>
            </a:r>
            <a:r>
              <a:rPr lang="en-US" sz="1200" kern="1200" dirty="0" smtClean="0">
                <a:solidFill>
                  <a:schemeClr val="tx1"/>
                </a:solidFill>
                <a:effectLst/>
                <a:latin typeface="+mn-lt"/>
                <a:ea typeface="+mn-ea"/>
                <a:cs typeface="+mn-cs"/>
              </a:rPr>
              <a:t>sleep hygiene in the emotional model and exercise in the participation/interaction model did not significantly improve fit (explanation of variance).  </a:t>
            </a:r>
          </a:p>
        </p:txBody>
      </p:sp>
      <p:sp>
        <p:nvSpPr>
          <p:cNvPr id="4" name="Slide Number Placeholder 3"/>
          <p:cNvSpPr>
            <a:spLocks noGrp="1"/>
          </p:cNvSpPr>
          <p:nvPr>
            <p:ph type="sldNum" sz="quarter" idx="10"/>
          </p:nvPr>
        </p:nvSpPr>
        <p:spPr/>
        <p:txBody>
          <a:bodyPr/>
          <a:lstStyle/>
          <a:p>
            <a:fld id="{D6BEDD3C-B24A-4FD8-BC37-AD1F1425C620}" type="slidenum">
              <a:rPr lang="en-US" smtClean="0"/>
              <a:t>79</a:t>
            </a:fld>
            <a:endParaRPr lang="en-US"/>
          </a:p>
        </p:txBody>
      </p:sp>
    </p:spTree>
    <p:extLst>
      <p:ext uri="{BB962C8B-B14F-4D97-AF65-F5344CB8AC3E}">
        <p14:creationId xmlns:p14="http://schemas.microsoft.com/office/powerpoint/2010/main" val="121315251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Performance: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model was s</a:t>
            </a:r>
            <a:r>
              <a:rPr lang="en-US" sz="1200" kern="1200" dirty="0" smtClean="0">
                <a:solidFill>
                  <a:schemeClr val="tx1"/>
                </a:solidFill>
                <a:effectLst/>
                <a:latin typeface="+mn-lt"/>
                <a:ea typeface="+mn-ea"/>
                <a:cs typeface="+mn-cs"/>
              </a:rPr>
              <a:t>imilar </a:t>
            </a:r>
            <a:r>
              <a:rPr lang="en-US" sz="1200" kern="1200" dirty="0" smtClean="0">
                <a:solidFill>
                  <a:schemeClr val="tx1"/>
                </a:solidFill>
                <a:effectLst/>
                <a:latin typeface="+mn-lt"/>
                <a:ea typeface="+mn-ea"/>
                <a:cs typeface="+mn-cs"/>
              </a:rPr>
              <a:t>in model specification as that found in skills engagement</a:t>
            </a:r>
            <a:r>
              <a:rPr lang="en-US" sz="1200" kern="1200" dirty="0" smtClean="0">
                <a:solidFill>
                  <a:schemeClr val="tx1"/>
                </a:solidFill>
                <a:effectLst/>
                <a:latin typeface="+mn-lt"/>
                <a:ea typeface="+mn-ea"/>
                <a:cs typeface="+mn-cs"/>
              </a:rPr>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  The </a:t>
            </a:r>
            <a:r>
              <a:rPr lang="en-US" sz="1200" kern="1200" dirty="0" smtClean="0">
                <a:solidFill>
                  <a:schemeClr val="tx1"/>
                </a:solidFill>
                <a:effectLst/>
                <a:latin typeface="+mn-lt"/>
                <a:ea typeface="+mn-ea"/>
                <a:cs typeface="+mn-cs"/>
              </a:rPr>
              <a:t>inclusion of both stress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-0.013, p-value = 0.123) in the initial model and sleep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0.045, p-value=0.007) in the combined model improved the explanation of variance (likelihood-ratio p-value = 0.007), but the model was not improved by the addition of exercise (likelihood-ratio p-value = 0.156).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Notably, the stress variable was not significant in either the stand-alone model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-0.013, p-value = 0.123) or the final, combined model (</a:t>
            </a:r>
            <a:r>
              <a:rPr lang="en-US" sz="1200" i="1" kern="1200" dirty="0" smtClean="0">
                <a:solidFill>
                  <a:schemeClr val="tx1"/>
                </a:solidFill>
                <a:effectLst/>
                <a:latin typeface="+mn-lt"/>
                <a:ea typeface="+mn-ea"/>
                <a:cs typeface="+mn-cs"/>
                <a:sym typeface="Symbol" panose="05050102010706020507" pitchFamily="18" charset="2"/>
              </a:rPr>
              <a:t></a:t>
            </a:r>
            <a:r>
              <a:rPr lang="en-US" sz="1200" i="1"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 -0.006, p-value = 0.505), while the estimate for sleep was significant when added. </a:t>
            </a:r>
            <a:endParaRPr lang="en-US" dirty="0" smtClean="0"/>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less than 1% variance explained by the inclusion of stress alone was raised to 4% total explained variance with the addition of sleep hygiene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80</a:t>
            </a:fld>
            <a:endParaRPr lang="en-US"/>
          </a:p>
        </p:txBody>
      </p:sp>
    </p:spTree>
    <p:extLst>
      <p:ext uri="{BB962C8B-B14F-4D97-AF65-F5344CB8AC3E}">
        <p14:creationId xmlns:p14="http://schemas.microsoft.com/office/powerpoint/2010/main" val="281903487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mj-lt"/>
              <a:buNone/>
              <a:tabLst/>
              <a:defRPr/>
            </a:pPr>
            <a:r>
              <a:rPr lang="en-US" dirty="0" smtClean="0"/>
              <a:t>Didn’t measure sleep directly: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A</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limitation to the current study is that sleep quantity and quality were not measured directly.  Although sleep hygiene practices have been linked in the research to sleep quality, including more objective measures to assess specific characteristics of sleep, such as sleep latency, bedtimes/wake times, quantity, and quality, may provide a clearer picture of the influence of sleep on stress and academic engagement.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All self-report measures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Using more objective</a:t>
            </a:r>
            <a:r>
              <a:rPr lang="en-US" sz="1200" kern="1200" baseline="0" dirty="0" smtClean="0">
                <a:solidFill>
                  <a:schemeClr val="tx1"/>
                </a:solidFill>
                <a:effectLst/>
                <a:latin typeface="+mn-lt"/>
                <a:ea typeface="+mn-ea"/>
                <a:cs typeface="+mn-cs"/>
              </a:rPr>
              <a:t> measures would help with the purely self- reported measures used in this study.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t>Didn’t have grades/GPAs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All information regarding grades was based on the self-report questions of the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t>Sample population not fully random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 sample utilized in this study was not fully random and came from a limited number of college classes, predominately obtained through the educational psychology research pool and may not be reflective of the undergraduate population as a whole.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Old data - Exposure to electronics/screens has increased: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 Screens are ubiquitous on the college campus.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 participant reports of the current study came from a pre-existing data set collected in 2010.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Smart phone use since that time has only increased.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SHI item asking if one uses their bed for activities other than sleeping, such as watching T.V., is probably an underestimate of what would likely be seen for college students today if cell phone use or an item related specifically to screen exposure was included in the measure.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Therefore, screen exposure, and the subsequent effects on sleep hygiene/sleep is not addressed and cannot necessarily be generalized to the current undergraduate student population even if it were.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smtClean="0">
                <a:solidFill>
                  <a:schemeClr val="tx1"/>
                </a:solidFill>
                <a:effectLst/>
                <a:latin typeface="+mn-lt"/>
                <a:ea typeface="+mn-ea"/>
                <a:cs typeface="+mn-cs"/>
              </a:rPr>
              <a:t>College students are likely experiencing higher levels of screen exposure before bedtime resulting in more blue light exposure that interferes with melatonin production and alters sleep habits (</a:t>
            </a:r>
            <a:r>
              <a:rPr lang="en-US" sz="1200" kern="1200" dirty="0" err="1" smtClean="0">
                <a:solidFill>
                  <a:schemeClr val="tx1"/>
                </a:solidFill>
                <a:effectLst/>
                <a:latin typeface="+mn-lt"/>
                <a:ea typeface="+mn-ea"/>
                <a:cs typeface="+mn-cs"/>
              </a:rPr>
              <a:t>Figueiro</a:t>
            </a:r>
            <a:r>
              <a:rPr lang="en-US" sz="1200" kern="1200" dirty="0" smtClean="0">
                <a:solidFill>
                  <a:schemeClr val="tx1"/>
                </a:solidFill>
                <a:effectLst/>
                <a:latin typeface="+mn-lt"/>
                <a:ea typeface="+mn-ea"/>
                <a:cs typeface="+mn-cs"/>
              </a:rPr>
              <a:t>, Wood, </a:t>
            </a:r>
            <a:r>
              <a:rPr lang="en-US" sz="1200" kern="1200" dirty="0" err="1" smtClean="0">
                <a:solidFill>
                  <a:schemeClr val="tx1"/>
                </a:solidFill>
                <a:effectLst/>
                <a:latin typeface="+mn-lt"/>
                <a:ea typeface="+mn-ea"/>
                <a:cs typeface="+mn-cs"/>
              </a:rPr>
              <a:t>Plitnick</a:t>
            </a:r>
            <a:r>
              <a:rPr lang="en-US" sz="1200" kern="1200" dirty="0" smtClean="0">
                <a:solidFill>
                  <a:schemeClr val="tx1"/>
                </a:solidFill>
                <a:effectLst/>
                <a:latin typeface="+mn-lt"/>
                <a:ea typeface="+mn-ea"/>
                <a:cs typeface="+mn-cs"/>
              </a:rPr>
              <a:t>, &amp; Rea, 2011; Wood, Rea, </a:t>
            </a:r>
            <a:r>
              <a:rPr lang="en-US" sz="1200" kern="1200" dirty="0" err="1" smtClean="0">
                <a:solidFill>
                  <a:schemeClr val="tx1"/>
                </a:solidFill>
                <a:effectLst/>
                <a:latin typeface="+mn-lt"/>
                <a:ea typeface="+mn-ea"/>
                <a:cs typeface="+mn-cs"/>
              </a:rPr>
              <a:t>Plitnick</a:t>
            </a:r>
            <a:r>
              <a:rPr lang="en-US" sz="1200" kern="1200" dirty="0" smtClean="0">
                <a:solidFill>
                  <a:schemeClr val="tx1"/>
                </a:solidFill>
                <a:effectLst/>
                <a:latin typeface="+mn-lt"/>
                <a:ea typeface="+mn-ea"/>
                <a:cs typeface="+mn-cs"/>
              </a:rPr>
              <a:t>, &amp; </a:t>
            </a:r>
            <a:r>
              <a:rPr lang="en-US" sz="1200" kern="1200" dirty="0" err="1" smtClean="0">
                <a:solidFill>
                  <a:schemeClr val="tx1"/>
                </a:solidFill>
                <a:effectLst/>
                <a:latin typeface="+mn-lt"/>
                <a:ea typeface="+mn-ea"/>
                <a:cs typeface="+mn-cs"/>
              </a:rPr>
              <a:t>Figueiro</a:t>
            </a:r>
            <a:r>
              <a:rPr lang="en-US" sz="1200" kern="1200" dirty="0" smtClean="0">
                <a:solidFill>
                  <a:schemeClr val="tx1"/>
                </a:solidFill>
                <a:effectLst/>
                <a:latin typeface="+mn-lt"/>
                <a:ea typeface="+mn-ea"/>
                <a:cs typeface="+mn-cs"/>
              </a:rPr>
              <a:t>, 2013).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81</a:t>
            </a:fld>
            <a:endParaRPr lang="en-US"/>
          </a:p>
        </p:txBody>
      </p:sp>
    </p:spTree>
    <p:extLst>
      <p:ext uri="{BB962C8B-B14F-4D97-AF65-F5344CB8AC3E}">
        <p14:creationId xmlns:p14="http://schemas.microsoft.com/office/powerpoint/2010/main" val="192615725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Consequently, further research into the effects of screen exposure on sleep hygiene and academic engagement in university students is warranted.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Coping:</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The way one copes with stress may also impact the effects of stressful life events on one’s wellbeing</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Previous research has indicated that the impact of stressors may</a:t>
            </a:r>
            <a:r>
              <a:rPr lang="en-US" sz="1200" kern="1200" baseline="0" dirty="0" smtClean="0">
                <a:solidFill>
                  <a:schemeClr val="tx1"/>
                </a:solidFill>
                <a:effectLst/>
                <a:latin typeface="+mn-lt"/>
                <a:ea typeface="+mn-ea"/>
                <a:cs typeface="+mn-cs"/>
              </a:rPr>
              <a:t> have </a:t>
            </a:r>
            <a:r>
              <a:rPr lang="en-US" sz="1200" kern="1200" dirty="0" smtClean="0">
                <a:solidFill>
                  <a:schemeClr val="tx1"/>
                </a:solidFill>
                <a:effectLst/>
                <a:latin typeface="+mn-lt"/>
                <a:ea typeface="+mn-ea"/>
                <a:cs typeface="+mn-cs"/>
              </a:rPr>
              <a:t>to do with the individual response to that stressor (Cameron et al., 2010; </a:t>
            </a:r>
            <a:r>
              <a:rPr lang="en-US" sz="1200" kern="1200" dirty="0" err="1" smtClean="0">
                <a:solidFill>
                  <a:schemeClr val="tx1"/>
                </a:solidFill>
                <a:effectLst/>
                <a:latin typeface="+mn-lt"/>
                <a:ea typeface="+mn-ea"/>
                <a:cs typeface="+mn-cs"/>
              </a:rPr>
              <a:t>Furniss</a:t>
            </a:r>
            <a:r>
              <a:rPr lang="en-US" sz="1200" kern="1200" dirty="0" smtClean="0">
                <a:solidFill>
                  <a:schemeClr val="tx1"/>
                </a:solidFill>
                <a:effectLst/>
                <a:latin typeface="+mn-lt"/>
                <a:ea typeface="+mn-ea"/>
                <a:cs typeface="+mn-cs"/>
              </a:rPr>
              <a:t> et al., 2009).</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Research has indicated that certain styles of coping (i.e. emotion-focused coping) are predictive of reduced sleep time during a high stress period (</a:t>
            </a:r>
            <a:r>
              <a:rPr lang="en-US" sz="1200" kern="1200" dirty="0" err="1" smtClean="0">
                <a:solidFill>
                  <a:schemeClr val="tx1"/>
                </a:solidFill>
                <a:effectLst/>
                <a:latin typeface="+mn-lt"/>
                <a:ea typeface="+mn-ea"/>
                <a:cs typeface="+mn-cs"/>
              </a:rPr>
              <a:t>Sadeh</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Keinan</a:t>
            </a:r>
            <a:r>
              <a:rPr lang="en-US" sz="1200" kern="1200" dirty="0" smtClean="0">
                <a:solidFill>
                  <a:schemeClr val="tx1"/>
                </a:solidFill>
                <a:effectLst/>
                <a:latin typeface="+mn-lt"/>
                <a:ea typeface="+mn-ea"/>
                <a:cs typeface="+mn-cs"/>
              </a:rPr>
              <a:t>, &amp; </a:t>
            </a:r>
            <a:r>
              <a:rPr lang="en-US" sz="1200" kern="1200" dirty="0" err="1" smtClean="0">
                <a:solidFill>
                  <a:schemeClr val="tx1"/>
                </a:solidFill>
                <a:effectLst/>
                <a:latin typeface="+mn-lt"/>
                <a:ea typeface="+mn-ea"/>
                <a:cs typeface="+mn-cs"/>
              </a:rPr>
              <a:t>Daon</a:t>
            </a:r>
            <a:r>
              <a:rPr lang="en-US" sz="1200" kern="1200" dirty="0" smtClean="0">
                <a:solidFill>
                  <a:schemeClr val="tx1"/>
                </a:solidFill>
                <a:effectLst/>
                <a:latin typeface="+mn-lt"/>
                <a:ea typeface="+mn-ea"/>
                <a:cs typeface="+mn-cs"/>
              </a:rPr>
              <a:t>, 2004). </a:t>
            </a: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Future research evaluating the impacts of stress and sleep on academic engagement should include individual responses to stress such as coping style.</a:t>
            </a:r>
          </a:p>
          <a:p>
            <a:pPr marL="171450" indent="-171450">
              <a:buFont typeface="Arial" panose="020B0604020202020204" pitchFamily="34" charset="0"/>
              <a:buChar char="•"/>
            </a:pPr>
            <a:endParaRPr lang="en-US" sz="1200" kern="1200" dirty="0" smtClean="0">
              <a:solidFill>
                <a:schemeClr val="tx1"/>
              </a:solidFill>
              <a:effectLst/>
              <a:latin typeface="+mn-lt"/>
              <a:ea typeface="+mn-ea"/>
              <a:cs typeface="+mn-cs"/>
            </a:endParaRPr>
          </a:p>
          <a:p>
            <a:pPr marL="0" indent="0">
              <a:buFont typeface="Arial" panose="020B0604020202020204" pitchFamily="34" charset="0"/>
              <a:buNone/>
            </a:pPr>
            <a:r>
              <a:rPr lang="en-US" sz="1200" kern="1200" dirty="0" smtClean="0">
                <a:solidFill>
                  <a:schemeClr val="tx1"/>
                </a:solidFill>
                <a:effectLst/>
                <a:latin typeface="+mn-lt"/>
                <a:ea typeface="+mn-ea"/>
                <a:cs typeface="+mn-cs"/>
              </a:rPr>
              <a:t>Directionality of relationship</a:t>
            </a:r>
            <a:r>
              <a:rPr lang="en-US" sz="1200" kern="1200" baseline="0" dirty="0" smtClean="0">
                <a:solidFill>
                  <a:schemeClr val="tx1"/>
                </a:solidFill>
                <a:effectLst/>
                <a:latin typeface="+mn-lt"/>
                <a:ea typeface="+mn-ea"/>
                <a:cs typeface="+mn-cs"/>
              </a:rPr>
              <a:t> between stress and sleep hygiene:</a:t>
            </a:r>
          </a:p>
          <a:p>
            <a:pPr marL="171450" indent="-171450">
              <a:buFont typeface="Arial" panose="020B0604020202020204" pitchFamily="34" charset="0"/>
              <a:buChar char="•"/>
            </a:pPr>
            <a:r>
              <a:rPr lang="en-US" dirty="0" smtClean="0"/>
              <a:t>A significant relationship was seen between stress and sleep hygiene but the directionality is </a:t>
            </a:r>
            <a:r>
              <a:rPr lang="en-US" dirty="0" err="1" smtClean="0"/>
              <a:t>equivical</a:t>
            </a:r>
            <a:r>
              <a:rPr lang="en-US" dirty="0" smtClean="0"/>
              <a:t>.  </a:t>
            </a:r>
          </a:p>
          <a:p>
            <a:pPr marL="171450" indent="-171450">
              <a:buFont typeface="Arial" panose="020B0604020202020204" pitchFamily="34" charset="0"/>
              <a:buChar char="•"/>
            </a:pPr>
            <a:r>
              <a:rPr lang="en-US" dirty="0" smtClean="0"/>
              <a:t>One could argue that poor sleep hygiene may lead to impaired or lack of sleep, which may lower one’s ability to cope with stress, or that high stress may negatively impact sleep hygiene behaviors by increasing worrying at bedtime or the likelihood of consuming alcohol/drugs (</a:t>
            </a:r>
            <a:r>
              <a:rPr lang="en-US" dirty="0" err="1" smtClean="0"/>
              <a:t>Akerstedt</a:t>
            </a:r>
            <a:r>
              <a:rPr lang="en-US" dirty="0" smtClean="0"/>
              <a:t>, </a:t>
            </a:r>
            <a:r>
              <a:rPr lang="en-US" dirty="0" err="1" smtClean="0"/>
              <a:t>Kecklund</a:t>
            </a:r>
            <a:r>
              <a:rPr lang="en-US" dirty="0" smtClean="0"/>
              <a:t>, &amp; </a:t>
            </a:r>
            <a:r>
              <a:rPr lang="en-US" dirty="0" err="1" smtClean="0"/>
              <a:t>Axelsson</a:t>
            </a:r>
            <a:r>
              <a:rPr lang="en-US" dirty="0" smtClean="0"/>
              <a:t>, 2007; Brown et al., 2010; Wit, </a:t>
            </a:r>
            <a:r>
              <a:rPr lang="en-US" dirty="0" err="1" smtClean="0"/>
              <a:t>Söderpalm</a:t>
            </a:r>
            <a:r>
              <a:rPr lang="en-US" dirty="0" smtClean="0"/>
              <a:t>, Nikolayev, and Young, 2003).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 clarify this directionality, future research manipulating self-care practices to determine the differential effects and pathways on stress is needed.</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82</a:t>
            </a:fld>
            <a:endParaRPr lang="en-US"/>
          </a:p>
        </p:txBody>
      </p:sp>
    </p:spTree>
    <p:extLst>
      <p:ext uri="{BB962C8B-B14F-4D97-AF65-F5344CB8AC3E}">
        <p14:creationId xmlns:p14="http://schemas.microsoft.com/office/powerpoint/2010/main" val="180923295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83</a:t>
            </a:fld>
            <a:endParaRPr lang="en-US"/>
          </a:p>
        </p:txBody>
      </p:sp>
    </p:spTree>
    <p:extLst>
      <p:ext uri="{BB962C8B-B14F-4D97-AF65-F5344CB8AC3E}">
        <p14:creationId xmlns:p14="http://schemas.microsoft.com/office/powerpoint/2010/main" val="9542675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smtClean="0"/>
              <a:t>84</a:t>
            </a:fld>
            <a:endParaRPr lang="en-US"/>
          </a:p>
        </p:txBody>
      </p:sp>
    </p:spTree>
    <p:extLst>
      <p:ext uri="{BB962C8B-B14F-4D97-AF65-F5344CB8AC3E}">
        <p14:creationId xmlns:p14="http://schemas.microsoft.com/office/powerpoint/2010/main" val="68502717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Ideally, research of this kind can help inform college students of the impact of self-care practices</a:t>
            </a:r>
            <a:r>
              <a:rPr lang="en-US" baseline="0" dirty="0" smtClean="0"/>
              <a:t> and help them realize that it may not be an either/or as this comic suggests.  It may be important to look at sleep hygiene and exercise not as competing entities with academic engagement/achievement, but as practices to help reach that goal.</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85</a:t>
            </a:fld>
            <a:endParaRPr lang="en-US"/>
          </a:p>
        </p:txBody>
      </p:sp>
    </p:spTree>
    <p:extLst>
      <p:ext uri="{BB962C8B-B14F-4D97-AF65-F5344CB8AC3E}">
        <p14:creationId xmlns:p14="http://schemas.microsoft.com/office/powerpoint/2010/main" val="17683931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College students are being</a:t>
            </a:r>
            <a:r>
              <a:rPr lang="en-US" baseline="0" dirty="0" smtClean="0"/>
              <a:t> inundated with stressors from managing newly acquired independence, to the increased rigors of college curriculum. </a:t>
            </a:r>
          </a:p>
          <a:p>
            <a:endParaRPr lang="en-US" b="1" baseline="0" dirty="0" smtClean="0"/>
          </a:p>
          <a:p>
            <a:r>
              <a:rPr lang="en-US" sz="1200" kern="1200" dirty="0" smtClean="0">
                <a:solidFill>
                  <a:schemeClr val="tx1"/>
                </a:solidFill>
                <a:effectLst/>
                <a:latin typeface="+mn-lt"/>
                <a:ea typeface="+mn-ea"/>
                <a:cs typeface="+mn-cs"/>
              </a:rPr>
              <a:t>To </a:t>
            </a:r>
            <a:r>
              <a:rPr lang="en-US" sz="1200" kern="1200" dirty="0" smtClean="0">
                <a:solidFill>
                  <a:schemeClr val="tx1"/>
                </a:solidFill>
                <a:effectLst/>
                <a:latin typeface="+mn-lt"/>
                <a:ea typeface="+mn-ea"/>
                <a:cs typeface="+mn-cs"/>
              </a:rPr>
              <a:t>achieve academic success, it is important for students to be actively engaged in school. Stress, however, has been implicated in reducing school </a:t>
            </a:r>
            <a:r>
              <a:rPr lang="en-US" sz="1200" kern="1200" dirty="0" smtClean="0">
                <a:solidFill>
                  <a:schemeClr val="tx1"/>
                </a:solidFill>
                <a:effectLst/>
                <a:latin typeface="+mn-lt"/>
                <a:ea typeface="+mn-ea"/>
                <a:cs typeface="+mn-cs"/>
              </a:rPr>
              <a:t>engagement</a:t>
            </a:r>
            <a:endParaRPr lang="en-US" b="1" baseline="0"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14</a:t>
            </a:fld>
            <a:endParaRPr lang="en-US"/>
          </a:p>
        </p:txBody>
      </p:sp>
    </p:spTree>
    <p:extLst>
      <p:ext uri="{BB962C8B-B14F-4D97-AF65-F5344CB8AC3E}">
        <p14:creationId xmlns:p14="http://schemas.microsoft.com/office/powerpoint/2010/main" val="21234631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1" fontAlgn="auto" latinLnBrk="0" hangingPunct="1">
              <a:lnSpc>
                <a:spcPct val="100000"/>
              </a:lnSpc>
              <a:spcBef>
                <a:spcPts val="0"/>
              </a:spcBef>
              <a:spcAft>
                <a:spcPts val="0"/>
              </a:spcAft>
              <a:buClrTx/>
              <a:buSzTx/>
              <a:buFontTx/>
              <a:buNone/>
              <a:tabLst/>
              <a:defRPr/>
            </a:pPr>
            <a:r>
              <a:rPr lang="en-US" sz="2400" dirty="0" smtClean="0">
                <a:latin typeface="Times New Roman" charset="0"/>
                <a:ea typeface="Times New Roman" charset="0"/>
                <a:cs typeface="Times New Roman" charset="0"/>
              </a:rPr>
              <a:t>Lloyd:</a:t>
            </a:r>
            <a:r>
              <a:rPr lang="en-US" sz="2400" baseline="0" dirty="0" smtClean="0">
                <a:latin typeface="Times New Roman" charset="0"/>
                <a:ea typeface="Times New Roman" charset="0"/>
                <a:cs typeface="Times New Roman" charset="0"/>
              </a:rPr>
              <a:t> </a:t>
            </a:r>
            <a:r>
              <a:rPr lang="en-US" sz="2400" dirty="0" smtClean="0">
                <a:latin typeface="Times New Roman" charset="0"/>
                <a:ea typeface="Times New Roman" charset="0"/>
                <a:cs typeface="Times New Roman" charset="0"/>
              </a:rPr>
              <a:t>They identified a threshold (12/40 items) at which life events began to show detrimental impacts.  </a:t>
            </a:r>
            <a:endParaRPr lang="en-US" sz="2400" dirty="0" smtClean="0"/>
          </a:p>
          <a:p>
            <a:endParaRPr lang="en-US" dirty="0" smtClean="0"/>
          </a:p>
        </p:txBody>
      </p:sp>
      <p:sp>
        <p:nvSpPr>
          <p:cNvPr id="4" name="Slide Number Placeholder 3"/>
          <p:cNvSpPr>
            <a:spLocks noGrp="1"/>
          </p:cNvSpPr>
          <p:nvPr>
            <p:ph type="sldNum" sz="quarter" idx="10"/>
          </p:nvPr>
        </p:nvSpPr>
        <p:spPr/>
        <p:txBody>
          <a:bodyPr/>
          <a:lstStyle/>
          <a:p>
            <a:fld id="{D6BEDD3C-B24A-4FD8-BC37-AD1F1425C620}" type="slidenum">
              <a:rPr lang="en-US" smtClean="0"/>
              <a:t>15</a:t>
            </a:fld>
            <a:endParaRPr lang="en-US"/>
          </a:p>
        </p:txBody>
      </p:sp>
    </p:spTree>
    <p:extLst>
      <p:ext uri="{BB962C8B-B14F-4D97-AF65-F5344CB8AC3E}">
        <p14:creationId xmlns:p14="http://schemas.microsoft.com/office/powerpoint/2010/main" val="14564019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7/11/2018</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35322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0633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7/11/2018</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36686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7/11/2018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23980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7/11/2018</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024934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7/11/2018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5885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7/11/2018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6463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7/11/2018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2071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8713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7/11/2018</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77878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44356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7/11/2018</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898842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6.emf"/><Relationship Id="rId4" Type="http://schemas.openxmlformats.org/officeDocument/2006/relationships/package" Target="../embeddings/Microsoft_Word_Document1.docx"/></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8" Type="http://schemas.openxmlformats.org/officeDocument/2006/relationships/hyperlink" Target="http://psycnet.apa.org/doi/10.1037/0022-3514.89.6.852" TargetMode="External"/><Relationship Id="rId3" Type="http://schemas.openxmlformats.org/officeDocument/2006/relationships/hyperlink" Target="https://doi.org/10.1007/BF00844860" TargetMode="External"/><Relationship Id="rId7" Type="http://schemas.openxmlformats.org/officeDocument/2006/relationships/hyperlink" Target="https://doi.org/10.3102/00028312037001153" TargetMode="External"/><Relationship Id="rId12" Type="http://schemas.openxmlformats.org/officeDocument/2006/relationships/hyperlink" Target="http://dx.doi.org/10.1037/tra0000017" TargetMode="External"/><Relationship Id="rId2" Type="http://schemas.openxmlformats.org/officeDocument/2006/relationships/hyperlink" Target="http://journals.sagepub.com/doi/abs/10.1177/0143034301223008" TargetMode="External"/><Relationship Id="rId1" Type="http://schemas.openxmlformats.org/officeDocument/2006/relationships/slideLayout" Target="../slideLayouts/slideLayout7.xml"/><Relationship Id="rId6" Type="http://schemas.openxmlformats.org/officeDocument/2006/relationships/hyperlink" Target="http://dx.doi.org/10.1080/0097840X.1980.9936094" TargetMode="External"/><Relationship Id="rId11" Type="http://schemas.openxmlformats.org/officeDocument/2006/relationships/hyperlink" Target="http://dx.doi.org/10.1037/0022-0663.85.4.571" TargetMode="External"/><Relationship Id="rId5" Type="http://schemas.openxmlformats.org/officeDocument/2006/relationships/hyperlink" Target="http://dx.doi.org/10.3200/JOER.98.3.184-192" TargetMode="External"/><Relationship Id="rId10" Type="http://schemas.openxmlformats.org/officeDocument/2006/relationships/hyperlink" Target="https://doi.org/10.1093/sleep/19.4.318" TargetMode="External"/><Relationship Id="rId4" Type="http://schemas.openxmlformats.org/officeDocument/2006/relationships/hyperlink" Target="http://psycnet.apa.org/doi/10.1037/0021-9010.82.2.221" TargetMode="External"/><Relationship Id="rId9" Type="http://schemas.openxmlformats.org/officeDocument/2006/relationships/hyperlink" Target="https://doi.org/10.1007/s00213-010-2009-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lIns="91440" tIns="45720" rIns="91440" bIns="45720" rtlCol="0" anchor="ctr">
            <a:normAutofit fontScale="90000"/>
          </a:bodyPr>
          <a:lstStyle/>
          <a:p>
            <a:r>
              <a:rPr lang="en-US" dirty="0"/>
              <a:t>Effects of Stress, Sleep Hygiene, and Exercise on </a:t>
            </a:r>
            <a:r>
              <a:rPr lang="en-US" dirty="0">
                <a:solidFill>
                  <a:schemeClr val="tx1"/>
                </a:solidFill>
              </a:rPr>
              <a:t/>
            </a:r>
            <a:br>
              <a:rPr lang="en-US" dirty="0">
                <a:solidFill>
                  <a:schemeClr val="tx1"/>
                </a:solidFill>
              </a:rPr>
            </a:br>
            <a:r>
              <a:rPr lang="en-US" dirty="0"/>
              <a:t>Academic Engagement in Undergraduate Students</a:t>
            </a:r>
            <a:endParaRPr lang="en-US" dirty="0">
              <a:solidFill>
                <a:schemeClr val="tx1"/>
              </a:solidFill>
            </a:endParaRPr>
          </a:p>
          <a:p>
            <a:endParaRPr lang="en-US" dirty="0">
              <a:solidFill>
                <a:srgbClr val="4D1434"/>
              </a:solidFill>
            </a:endParaRPr>
          </a:p>
          <a:p>
            <a:endParaRPr lang="en-US" dirty="0"/>
          </a:p>
        </p:txBody>
      </p:sp>
      <p:sp>
        <p:nvSpPr>
          <p:cNvPr id="3" name="Subtitle 2"/>
          <p:cNvSpPr>
            <a:spLocks noGrp="1"/>
          </p:cNvSpPr>
          <p:nvPr>
            <p:ph type="subTitle" idx="1"/>
          </p:nvPr>
        </p:nvSpPr>
        <p:spPr/>
        <p:txBody>
          <a:bodyPr/>
          <a:lstStyle/>
          <a:p>
            <a:r>
              <a:rPr lang="en-US" dirty="0"/>
              <a:t>Audrey R. Nelson, University of Arizona</a:t>
            </a:r>
          </a:p>
        </p:txBody>
      </p:sp>
    </p:spTree>
    <p:extLst>
      <p:ext uri="{BB962C8B-B14F-4D97-AF65-F5344CB8AC3E}">
        <p14:creationId xmlns:p14="http://schemas.microsoft.com/office/powerpoint/2010/main" val="4015670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2 - </a:t>
            </a:r>
            <a:r>
              <a:rPr lang="en-US" sz="2800" u="sng" dirty="0">
                <a:solidFill>
                  <a:schemeClr val="accent1"/>
                </a:solidFill>
              </a:rPr>
              <a:t>Emotional Engagement</a:t>
            </a:r>
            <a:r>
              <a:rPr lang="en-US" sz="2800" dirty="0">
                <a:solidFill>
                  <a:schemeClr val="accent1"/>
                </a:solidFill>
              </a:rPr>
              <a:t>:</a:t>
            </a:r>
          </a:p>
          <a:p>
            <a:pPr marL="899795" lvl="2" indent="-269875"/>
            <a:r>
              <a:rPr lang="en-US" sz="2000" dirty="0">
                <a:solidFill>
                  <a:schemeClr val="accent2"/>
                </a:solidFill>
              </a:rPr>
              <a:t>Desiring to learn</a:t>
            </a:r>
          </a:p>
          <a:p>
            <a:pPr marL="899795" lvl="2" indent="-269875"/>
            <a:r>
              <a:rPr lang="en-US" sz="2000" dirty="0">
                <a:solidFill>
                  <a:schemeClr val="accent2"/>
                </a:solidFill>
              </a:rPr>
              <a:t>Finding ways to make course interesting or relevant to their lives</a:t>
            </a: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7553769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3 - </a:t>
            </a:r>
            <a:r>
              <a:rPr lang="en-US" sz="2800" u="sng" dirty="0">
                <a:solidFill>
                  <a:schemeClr val="accent1"/>
                </a:solidFill>
              </a:rPr>
              <a:t>Participation/Interaction Engagement</a:t>
            </a:r>
            <a:r>
              <a:rPr lang="en-US" sz="2800" dirty="0">
                <a:solidFill>
                  <a:schemeClr val="accent1"/>
                </a:solidFill>
              </a:rPr>
              <a:t>:</a:t>
            </a:r>
          </a:p>
          <a:p>
            <a:pPr marL="899795" lvl="2" indent="-269875"/>
            <a:r>
              <a:rPr lang="en-US" sz="2000" dirty="0">
                <a:solidFill>
                  <a:schemeClr val="accent2"/>
                </a:solidFill>
              </a:rPr>
              <a:t>Participating in discussions</a:t>
            </a:r>
          </a:p>
          <a:p>
            <a:pPr marL="899795" lvl="2" indent="-269875"/>
            <a:r>
              <a:rPr lang="en-US" sz="2000" dirty="0">
                <a:solidFill>
                  <a:schemeClr val="accent2"/>
                </a:solidFill>
              </a:rPr>
              <a:t>Asking questions</a:t>
            </a:r>
          </a:p>
          <a:p>
            <a:pPr marL="899795" lvl="2" indent="-269875"/>
            <a:r>
              <a:rPr lang="en-US" sz="2000" dirty="0">
                <a:solidFill>
                  <a:schemeClr val="accent2"/>
                </a:solidFill>
              </a:rPr>
              <a:t>Seeking help when necessary </a:t>
            </a: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184471249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dirty="0"/>
              <a:t>SCEQ Four Factors of Engagement</a:t>
            </a:r>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4 - </a:t>
            </a:r>
            <a:r>
              <a:rPr lang="en-US" sz="2800" u="sng" dirty="0">
                <a:solidFill>
                  <a:schemeClr val="accent1"/>
                </a:solidFill>
              </a:rPr>
              <a:t>Performance Engagement</a:t>
            </a:r>
            <a:r>
              <a:rPr lang="en-US" sz="2800" dirty="0">
                <a:solidFill>
                  <a:schemeClr val="accent1"/>
                </a:solidFill>
              </a:rPr>
              <a:t>:</a:t>
            </a:r>
          </a:p>
          <a:p>
            <a:pPr marL="899795" lvl="2" indent="-269875"/>
            <a:r>
              <a:rPr lang="en-US" sz="2000" dirty="0">
                <a:solidFill>
                  <a:schemeClr val="accent2"/>
                </a:solidFill>
              </a:rPr>
              <a:t>Performance on tests</a:t>
            </a:r>
          </a:p>
          <a:p>
            <a:pPr marL="899795" lvl="2" indent="-269875"/>
            <a:r>
              <a:rPr lang="en-US" sz="2000" dirty="0">
                <a:solidFill>
                  <a:schemeClr val="accent2"/>
                </a:solidFill>
              </a:rPr>
              <a:t>Grades</a:t>
            </a:r>
          </a:p>
          <a:p>
            <a:pPr marL="899795" lvl="2" indent="-269875"/>
            <a:r>
              <a:rPr lang="en-US" sz="2000" dirty="0">
                <a:solidFill>
                  <a:schemeClr val="accent2"/>
                </a:solidFill>
              </a:rPr>
              <a:t>Confidence about abilities in the specific course.</a:t>
            </a:r>
          </a:p>
        </p:txBody>
      </p:sp>
    </p:spTree>
    <p:extLst>
      <p:ext uri="{BB962C8B-B14F-4D97-AF65-F5344CB8AC3E}">
        <p14:creationId xmlns:p14="http://schemas.microsoft.com/office/powerpoint/2010/main" val="8615085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E048D8-8D72-4F82-9F84-76D8ED03A692}"/>
              </a:ext>
            </a:extLst>
          </p:cNvPr>
          <p:cNvSpPr>
            <a:spLocks noGrp="1"/>
          </p:cNvSpPr>
          <p:nvPr>
            <p:ph type="title"/>
          </p:nvPr>
        </p:nvSpPr>
        <p:spPr/>
        <p:txBody>
          <a:bodyPr/>
          <a:lstStyle/>
          <a:p>
            <a:r>
              <a:rPr lang="en-US"/>
              <a:t>Effects on Academic Engagement</a:t>
            </a:r>
          </a:p>
        </p:txBody>
      </p:sp>
      <p:sp>
        <p:nvSpPr>
          <p:cNvPr id="3" name="Content Placeholder 2">
            <a:extLst>
              <a:ext uri="{FF2B5EF4-FFF2-40B4-BE49-F238E27FC236}">
                <a16:creationId xmlns:a16="http://schemas.microsoft.com/office/drawing/2014/main" xmlns="" id="{11DD0767-8ED0-4219-BD45-988B683D9ADC}"/>
              </a:ext>
            </a:extLst>
          </p:cNvPr>
          <p:cNvSpPr>
            <a:spLocks noGrp="1"/>
          </p:cNvSpPr>
          <p:nvPr>
            <p:ph idx="1"/>
          </p:nvPr>
        </p:nvSpPr>
        <p:spPr/>
        <p:txBody>
          <a:bodyPr>
            <a:normAutofit/>
          </a:bodyPr>
          <a:lstStyle/>
          <a:p>
            <a:pPr marL="305435" indent="-305435"/>
            <a:r>
              <a:rPr lang="en-US" sz="2400" dirty="0"/>
              <a:t>Academic engagement matters in that research has shown that it is related to successful academic outcomes (Finn &amp; Rock, 1997</a:t>
            </a:r>
            <a:r>
              <a:rPr lang="en-US" sz="2400" dirty="0" smtClean="0"/>
              <a:t>).</a:t>
            </a:r>
          </a:p>
          <a:p>
            <a:pPr marL="305435" indent="-305435"/>
            <a:r>
              <a:rPr lang="en-US" sz="2400" dirty="0" smtClean="0"/>
              <a:t>Evaluating intrinsic versus extrinsic engagement.</a:t>
            </a:r>
            <a:endParaRPr lang="en-US" sz="2400" dirty="0"/>
          </a:p>
          <a:p>
            <a:pPr marL="305435" indent="-305435"/>
            <a:r>
              <a:rPr lang="en-US" sz="2400" dirty="0" smtClean="0"/>
              <a:t>In looking at ways to maximize academic engagement at the college level it is important to evaluate influencing variables. </a:t>
            </a:r>
          </a:p>
          <a:p>
            <a:pPr marL="1241435" lvl="3" indent="-305435"/>
            <a:r>
              <a:rPr lang="en-US" sz="1800" dirty="0" smtClean="0"/>
              <a:t>A common issue implicated in negatively impacting academic success is </a:t>
            </a:r>
            <a:r>
              <a:rPr lang="en-US" sz="2800" dirty="0" smtClean="0">
                <a:solidFill>
                  <a:schemeClr val="accent2"/>
                </a:solidFill>
              </a:rPr>
              <a:t>stress </a:t>
            </a:r>
            <a:r>
              <a:rPr lang="en-US" sz="1800" dirty="0" smtClean="0"/>
              <a:t>(Lloyd</a:t>
            </a:r>
            <a:r>
              <a:rPr lang="en-US" sz="1800" dirty="0"/>
              <a:t>, Alexander, Rice, &amp; </a:t>
            </a:r>
            <a:r>
              <a:rPr lang="en-US" sz="1800" dirty="0" smtClean="0"/>
              <a:t>Greenfield,1980). </a:t>
            </a:r>
            <a:endParaRPr lang="en-US" sz="1800" dirty="0"/>
          </a:p>
        </p:txBody>
      </p:sp>
    </p:spTree>
    <p:extLst>
      <p:ext uri="{BB962C8B-B14F-4D97-AF65-F5344CB8AC3E}">
        <p14:creationId xmlns:p14="http://schemas.microsoft.com/office/powerpoint/2010/main" val="4396296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3238568"/>
          </a:xfrm>
        </p:spPr>
        <p:txBody>
          <a:bodyPr vert="horz" lIns="91440" tIns="45720" rIns="91440" bIns="45720" rtlCol="0" anchor="b">
            <a:normAutofit/>
          </a:bodyPr>
          <a:lstStyle/>
          <a:p>
            <a:pPr algn="ctr"/>
            <a:r>
              <a:rPr lang="en-US" sz="6600" dirty="0">
                <a:latin typeface="Gill Sans MT"/>
              </a:rPr>
              <a:t>Stress</a:t>
            </a: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flipV="1">
            <a:off x="581192" y="5141973"/>
            <a:ext cx="11029615" cy="56442"/>
          </a:xfrm>
        </p:spPr>
        <p:txBody>
          <a:bodyPr>
            <a:normAutofit fontScale="25000" lnSpcReduction="20000"/>
          </a:bodyPr>
          <a:lstStyle/>
          <a:p>
            <a:endParaRPr lang="en-US"/>
          </a:p>
        </p:txBody>
      </p:sp>
      <p:pic>
        <p:nvPicPr>
          <p:cNvPr id="4" name="Picture 3"/>
          <p:cNvPicPr>
            <a:picLocks noChangeAspect="1"/>
          </p:cNvPicPr>
          <p:nvPr/>
        </p:nvPicPr>
        <p:blipFill>
          <a:blip r:embed="rId3"/>
          <a:stretch>
            <a:fillRect/>
          </a:stretch>
        </p:blipFill>
        <p:spPr>
          <a:xfrm>
            <a:off x="3479800" y="646272"/>
            <a:ext cx="5410200" cy="3295010"/>
          </a:xfrm>
          <a:prstGeom prst="rect">
            <a:avLst/>
          </a:prstGeom>
        </p:spPr>
      </p:pic>
    </p:spTree>
    <p:extLst>
      <p:ext uri="{BB962C8B-B14F-4D97-AF65-F5344CB8AC3E}">
        <p14:creationId xmlns:p14="http://schemas.microsoft.com/office/powerpoint/2010/main" val="42150065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a:xfrm>
            <a:off x="581192" y="2180496"/>
            <a:ext cx="11029615" cy="4410804"/>
          </a:xfrm>
        </p:spPr>
        <p:txBody>
          <a:bodyPr anchor="t">
            <a:normAutofit fontScale="92500" lnSpcReduction="20000"/>
          </a:bodyPr>
          <a:lstStyle/>
          <a:p>
            <a:pPr marL="1108350" lvl="2" indent="-514350" defTabSz="914400">
              <a:spcBef>
                <a:spcPts val="0"/>
              </a:spcBef>
              <a:spcAft>
                <a:spcPts val="0"/>
              </a:spcAft>
              <a:buClrTx/>
              <a:buSzTx/>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Pechtel</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Pizzagalli</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(2011</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E</a:t>
            </a:r>
            <a:r>
              <a:rPr lang="en-US" sz="2600" dirty="0" smtClean="0">
                <a:latin typeface="Times New Roman" charset="0"/>
                <a:ea typeface="Times New Roman" charset="0"/>
                <a:cs typeface="Times New Roman" charset="0"/>
              </a:rPr>
              <a:t>arly </a:t>
            </a:r>
            <a:r>
              <a:rPr lang="en-US" sz="2600" dirty="0">
                <a:latin typeface="Times New Roman" charset="0"/>
                <a:ea typeface="Times New Roman" charset="0"/>
                <a:cs typeface="Times New Roman" charset="0"/>
              </a:rPr>
              <a:t>life stress has shown long-term impacts on various areas related to academic engagement, including memory, executive functioning, and cognitive performance. </a:t>
            </a:r>
            <a:endParaRPr lang="en-US" sz="26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endParaRPr lang="en-US" sz="28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2800" u="sng" dirty="0" err="1" smtClean="0">
                <a:solidFill>
                  <a:schemeClr val="accent2"/>
                </a:solidFill>
                <a:latin typeface="Times New Roman" charset="0"/>
                <a:ea typeface="Times New Roman" charset="0"/>
                <a:cs typeface="Times New Roman" charset="0"/>
              </a:rPr>
              <a:t>Vaez</a:t>
            </a:r>
            <a:r>
              <a:rPr lang="en-US" sz="2800" u="sng" dirty="0" smtClean="0">
                <a:solidFill>
                  <a:schemeClr val="accent2"/>
                </a:solidFill>
                <a:latin typeface="Times New Roman" charset="0"/>
                <a:ea typeface="Times New Roman" charset="0"/>
                <a:cs typeface="Times New Roman" charset="0"/>
              </a:rPr>
              <a:t> </a:t>
            </a:r>
            <a:r>
              <a:rPr lang="en-US" sz="2800" u="sng" dirty="0">
                <a:solidFill>
                  <a:schemeClr val="accent2"/>
                </a:solidFill>
                <a:latin typeface="Times New Roman" charset="0"/>
                <a:ea typeface="Times New Roman" charset="0"/>
                <a:cs typeface="Times New Roman" charset="0"/>
              </a:rPr>
              <a:t>and </a:t>
            </a:r>
            <a:r>
              <a:rPr lang="en-US" sz="2800" u="sng" dirty="0" err="1">
                <a:solidFill>
                  <a:schemeClr val="accent2"/>
                </a:solidFill>
                <a:latin typeface="Times New Roman" charset="0"/>
                <a:ea typeface="Times New Roman" charset="0"/>
                <a:cs typeface="Times New Roman" charset="0"/>
              </a:rPr>
              <a:t>Laflamme</a:t>
            </a:r>
            <a:r>
              <a:rPr lang="en-US" sz="2800" u="sng" dirty="0">
                <a:solidFill>
                  <a:schemeClr val="accent2"/>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(2008</a:t>
            </a:r>
            <a:r>
              <a:rPr lang="en-US" sz="2800" dirty="0" smtClean="0">
                <a:latin typeface="Times New Roman" charset="0"/>
                <a:ea typeface="Times New Roman" charset="0"/>
                <a:cs typeface="Times New Roman" charset="0"/>
              </a:rPr>
              <a:t>):</a:t>
            </a:r>
          </a:p>
          <a:p>
            <a:pPr marL="324000" lvl="1" indent="0" defTabSz="914400">
              <a:spcBef>
                <a:spcPts val="0"/>
              </a:spcBef>
              <a:spcAft>
                <a:spcPts val="0"/>
              </a:spcAft>
              <a:buClrTx/>
              <a:buSzTx/>
              <a:buNone/>
            </a:pPr>
            <a:r>
              <a:rPr lang="en-US" sz="2600" dirty="0" smtClean="0">
                <a:latin typeface="Times New Roman" charset="0"/>
                <a:ea typeface="Times New Roman" charset="0"/>
                <a:cs typeface="Times New Roman" charset="0"/>
              </a:rPr>
              <a:t> Identified </a:t>
            </a:r>
            <a:r>
              <a:rPr lang="en-US" sz="2600" dirty="0">
                <a:latin typeface="Times New Roman" charset="0"/>
                <a:ea typeface="Times New Roman" charset="0"/>
                <a:cs typeface="Times New Roman" charset="0"/>
              </a:rPr>
              <a:t>an association between types of stress and lower graduation rates.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u="sng" dirty="0">
                <a:solidFill>
                  <a:schemeClr val="accent2"/>
                </a:solidFill>
                <a:latin typeface="Times New Roman" charset="0"/>
                <a:ea typeface="Times New Roman" charset="0"/>
                <a:cs typeface="Times New Roman" charset="0"/>
              </a:rPr>
              <a:t>Lloyd et al. </a:t>
            </a:r>
            <a:r>
              <a:rPr lang="en-US" sz="2800" dirty="0">
                <a:latin typeface="Times New Roman" charset="0"/>
                <a:ea typeface="Times New Roman" charset="0"/>
                <a:cs typeface="Times New Roman" charset="0"/>
              </a:rPr>
              <a:t>(1980):</a:t>
            </a:r>
          </a:p>
          <a:p>
            <a:pPr marL="324000" lvl="1" indent="0" defTabSz="914400">
              <a:spcBef>
                <a:spcPts val="0"/>
              </a:spcBef>
              <a:spcAft>
                <a:spcPts val="0"/>
              </a:spcAft>
              <a:buClrTx/>
              <a:buSzTx/>
              <a:buNone/>
            </a:pPr>
            <a:r>
              <a:rPr lang="en-US" sz="2600" dirty="0">
                <a:latin typeface="Times New Roman" charset="0"/>
                <a:ea typeface="Times New Roman" charset="0"/>
                <a:cs typeface="Times New Roman" charset="0"/>
              </a:rPr>
              <a:t>Investigated life events (e.g. “change in line of work”) and found them to be negatively related to academic performance. Academic performance worsened as stress events increased.  </a:t>
            </a:r>
          </a:p>
          <a:p>
            <a:pPr marL="1108350" lvl="2" indent="-514350" defTabSz="914400">
              <a:spcBef>
                <a:spcPts val="0"/>
              </a:spcBef>
              <a:spcAft>
                <a:spcPts val="0"/>
              </a:spcAft>
              <a:buClrTx/>
              <a:buSzTx/>
            </a:pPr>
            <a:r>
              <a:rPr lang="en-US" sz="2400" dirty="0">
                <a:latin typeface="Times New Roman" charset="0"/>
                <a:ea typeface="Times New Roman" charset="0"/>
                <a:cs typeface="Times New Roman" charset="0"/>
              </a:rPr>
              <a:t>Threshold = 12 items</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695000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2897194"/>
          </a:xfrm>
        </p:spPr>
        <p:txBody>
          <a:bodyPr vert="horz" lIns="91440" tIns="45720" rIns="91440" bIns="45720" rtlCol="0" anchor="b">
            <a:normAutofit/>
          </a:bodyPr>
          <a:lstStyle/>
          <a:p>
            <a:pPr algn="ctr"/>
            <a:r>
              <a:rPr lang="en-US" sz="6600" smtClean="0">
                <a:latin typeface="Gill Sans MT"/>
              </a:rPr>
              <a:t>Stressful life events</a:t>
            </a:r>
            <a:endParaRPr lang="en-US" sz="6600">
              <a:latin typeface="Gill Sans MT"/>
            </a:endParaRP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800599"/>
            <a:ext cx="11029615" cy="341373"/>
          </a:xfrm>
        </p:spPr>
        <p:txBody>
          <a:bodyPr>
            <a:normAutofit lnSpcReduction="10000"/>
          </a:bodyPr>
          <a:lstStyle/>
          <a:p>
            <a:r>
              <a:rPr lang="en-US" dirty="0" smtClean="0"/>
              <a:t>Acute  versus Chronic</a:t>
            </a:r>
            <a:endParaRPr lang="en-US" dirty="0"/>
          </a:p>
        </p:txBody>
      </p:sp>
      <p:pic>
        <p:nvPicPr>
          <p:cNvPr id="4" name="Picture 3"/>
          <p:cNvPicPr>
            <a:picLocks noChangeAspect="1"/>
          </p:cNvPicPr>
          <p:nvPr/>
        </p:nvPicPr>
        <p:blipFill>
          <a:blip r:embed="rId3"/>
          <a:stretch>
            <a:fillRect/>
          </a:stretch>
        </p:blipFill>
        <p:spPr>
          <a:xfrm>
            <a:off x="1492249" y="679450"/>
            <a:ext cx="9207500" cy="3162300"/>
          </a:xfrm>
          <a:prstGeom prst="rect">
            <a:avLst/>
          </a:prstGeom>
        </p:spPr>
      </p:pic>
    </p:spTree>
    <p:extLst>
      <p:ext uri="{BB962C8B-B14F-4D97-AF65-F5344CB8AC3E}">
        <p14:creationId xmlns:p14="http://schemas.microsoft.com/office/powerpoint/2010/main" val="14046684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398104"/>
          </a:xfrm>
        </p:spPr>
        <p:txBody>
          <a:bodyPr>
            <a:normAutofit fontScale="77500" lnSpcReduction="20000"/>
          </a:bodyPr>
          <a:lstStyle/>
          <a:p>
            <a:pPr marL="0" indent="0">
              <a:lnSpc>
                <a:spcPct val="110000"/>
              </a:lnSpc>
              <a:buNone/>
            </a:pPr>
            <a:r>
              <a:rPr lang="en-US" sz="2400" u="sng" dirty="0" smtClean="0">
                <a:solidFill>
                  <a:schemeClr val="accent2"/>
                </a:solidFill>
                <a:latin typeface="Times New Roman" charset="0"/>
                <a:ea typeface="Times New Roman" charset="0"/>
                <a:cs typeface="Times New Roman" charset="0"/>
              </a:rPr>
              <a:t>Ash </a:t>
            </a:r>
            <a:r>
              <a:rPr lang="en-US" sz="2400" u="sng" dirty="0">
                <a:solidFill>
                  <a:schemeClr val="accent2"/>
                </a:solidFill>
                <a:latin typeface="Times New Roman" charset="0"/>
                <a:ea typeface="Times New Roman" charset="0"/>
                <a:cs typeface="Times New Roman" charset="0"/>
              </a:rPr>
              <a:t>and Huebner </a:t>
            </a:r>
            <a:r>
              <a:rPr lang="en-US" sz="2400" dirty="0">
                <a:latin typeface="Times New Roman" charset="0"/>
                <a:ea typeface="Times New Roman" charset="0"/>
                <a:cs typeface="Times New Roman" charset="0"/>
              </a:rPr>
              <a:t>(2001</a:t>
            </a:r>
            <a:r>
              <a:rPr lang="en-US" sz="2400" dirty="0" smtClean="0">
                <a:latin typeface="Times New Roman" charset="0"/>
                <a:ea typeface="Times New Roman" charset="0"/>
                <a:cs typeface="Times New Roman" charset="0"/>
              </a:rPr>
              <a:t>):</a:t>
            </a:r>
          </a:p>
          <a:p>
            <a:pPr marL="324000" lvl="1" indent="0">
              <a:lnSpc>
                <a:spcPct val="110000"/>
              </a:lnSpc>
              <a:buNone/>
            </a:pPr>
            <a:r>
              <a:rPr lang="en-US" sz="2200" dirty="0" smtClean="0">
                <a:latin typeface="Times New Roman" charset="0"/>
                <a:ea typeface="Times New Roman" charset="0"/>
                <a:cs typeface="Times New Roman" charset="0"/>
              </a:rPr>
              <a:t>Including both negative </a:t>
            </a:r>
            <a:r>
              <a:rPr lang="en-US" sz="2200" dirty="0">
                <a:latin typeface="Times New Roman" charset="0"/>
                <a:ea typeface="Times New Roman" charset="0"/>
                <a:cs typeface="Times New Roman" charset="0"/>
              </a:rPr>
              <a:t>life </a:t>
            </a:r>
            <a:r>
              <a:rPr lang="en-US" sz="2200" dirty="0" smtClean="0">
                <a:latin typeface="Times New Roman" charset="0"/>
                <a:ea typeface="Times New Roman" charset="0"/>
                <a:cs typeface="Times New Roman" charset="0"/>
              </a:rPr>
              <a:t>events and chronic </a:t>
            </a:r>
            <a:r>
              <a:rPr lang="en-US" sz="2200" dirty="0">
                <a:latin typeface="Times New Roman" charset="0"/>
                <a:ea typeface="Times New Roman" charset="0"/>
                <a:cs typeface="Times New Roman" charset="0"/>
              </a:rPr>
              <a:t>stressors </a:t>
            </a:r>
            <a:r>
              <a:rPr lang="en-US" sz="2200" dirty="0" smtClean="0">
                <a:latin typeface="Times New Roman" charset="0"/>
                <a:ea typeface="Times New Roman" charset="0"/>
                <a:cs typeface="Times New Roman" charset="0"/>
              </a:rPr>
              <a:t>significantly </a:t>
            </a:r>
            <a:r>
              <a:rPr lang="en-US" sz="2200" dirty="0">
                <a:latin typeface="Times New Roman" charset="0"/>
                <a:ea typeface="Times New Roman" charset="0"/>
                <a:cs typeface="Times New Roman" charset="0"/>
              </a:rPr>
              <a:t>improved predictability of life satisfaction.  </a:t>
            </a:r>
            <a:endParaRPr lang="en-US" sz="2200" dirty="0" smtClean="0">
              <a:latin typeface="Times New Roman" charset="0"/>
              <a:ea typeface="Times New Roman" charset="0"/>
              <a:cs typeface="Times New Roman" charset="0"/>
            </a:endParaRPr>
          </a:p>
          <a:p>
            <a:pPr marL="324000" lvl="1" indent="0">
              <a:lnSpc>
                <a:spcPct val="110000"/>
              </a:lnSpc>
              <a:buNone/>
            </a:pPr>
            <a:endParaRPr lang="en-US" dirty="0">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McCullough </a:t>
            </a:r>
            <a:r>
              <a:rPr lang="en-US" sz="2400" u="sng" dirty="0">
                <a:solidFill>
                  <a:schemeClr val="accent2"/>
                </a:solidFill>
                <a:latin typeface="Times New Roman" charset="0"/>
                <a:ea typeface="Times New Roman" charset="0"/>
                <a:cs typeface="Times New Roman" charset="0"/>
              </a:rPr>
              <a:t>et al. </a:t>
            </a:r>
            <a:r>
              <a:rPr lang="en-US" sz="2400" dirty="0">
                <a:latin typeface="Times New Roman" charset="0"/>
                <a:ea typeface="Times New Roman" charset="0"/>
                <a:cs typeface="Times New Roman" charset="0"/>
              </a:rPr>
              <a:t>(2000</a:t>
            </a:r>
            <a:r>
              <a:rPr lang="en-US" sz="2400" dirty="0" smtClean="0">
                <a:latin typeface="Times New Roman" charset="0"/>
                <a:ea typeface="Times New Roman" charset="0"/>
                <a:cs typeface="Times New Roman" charset="0"/>
              </a:rPr>
              <a:t>): </a:t>
            </a:r>
          </a:p>
          <a:p>
            <a:pPr marL="324000" lvl="1" indent="0">
              <a:lnSpc>
                <a:spcPct val="110000"/>
              </a:lnSpc>
              <a:buNone/>
            </a:pPr>
            <a:r>
              <a:rPr lang="en-US" sz="2200" dirty="0" smtClean="0">
                <a:latin typeface="Times New Roman" charset="0"/>
                <a:ea typeface="Times New Roman" charset="0"/>
                <a:cs typeface="Times New Roman" charset="0"/>
              </a:rPr>
              <a:t>Negative </a:t>
            </a:r>
            <a:r>
              <a:rPr lang="en-US" sz="2200" dirty="0">
                <a:latin typeface="Times New Roman" charset="0"/>
                <a:ea typeface="Times New Roman" charset="0"/>
                <a:cs typeface="Times New Roman" charset="0"/>
              </a:rPr>
              <a:t>daily events showed a greater influence on participant affect than the contribution of major life events. </a:t>
            </a:r>
            <a:endParaRPr lang="en-US" sz="2200" dirty="0" smtClean="0">
              <a:latin typeface="Times New Roman" charset="0"/>
              <a:ea typeface="Times New Roman" charset="0"/>
              <a:cs typeface="Times New Roman" charset="0"/>
            </a:endParaRPr>
          </a:p>
          <a:p>
            <a:pPr marL="0" indent="0">
              <a:lnSpc>
                <a:spcPct val="110000"/>
              </a:lnSpc>
              <a:buNone/>
            </a:pPr>
            <a:endParaRPr lang="en-US" u="sng" dirty="0" smtClean="0">
              <a:solidFill>
                <a:schemeClr val="accent2"/>
              </a:solidFill>
              <a:latin typeface="Times New Roman" charset="0"/>
              <a:ea typeface="Times New Roman" charset="0"/>
              <a:cs typeface="Times New Roman" charset="0"/>
            </a:endParaRPr>
          </a:p>
          <a:p>
            <a:pPr marL="0" indent="0">
              <a:lnSpc>
                <a:spcPct val="110000"/>
              </a:lnSpc>
              <a:buNone/>
            </a:pPr>
            <a:r>
              <a:rPr lang="en-US" sz="2400" u="sng" dirty="0" smtClean="0">
                <a:solidFill>
                  <a:schemeClr val="accent2"/>
                </a:solidFill>
                <a:latin typeface="Times New Roman" charset="0"/>
                <a:ea typeface="Times New Roman" charset="0"/>
                <a:cs typeface="Times New Roman" charset="0"/>
              </a:rPr>
              <a:t>Willard</a:t>
            </a:r>
            <a:r>
              <a:rPr lang="en-US" sz="2400" u="sng" dirty="0">
                <a:solidFill>
                  <a:schemeClr val="accent2"/>
                </a:solidFill>
                <a:latin typeface="Times New Roman" charset="0"/>
                <a:ea typeface="Times New Roman" charset="0"/>
                <a:cs typeface="Times New Roman" charset="0"/>
              </a:rPr>
              <a:t>, Long, and Phipps</a:t>
            </a:r>
            <a:r>
              <a:rPr lang="en-US" sz="2400" dirty="0">
                <a:solidFill>
                  <a:schemeClr val="accent2"/>
                </a:solidFill>
                <a:latin typeface="Times New Roman" charset="0"/>
                <a:ea typeface="Times New Roman" charset="0"/>
                <a:cs typeface="Times New Roman" charset="0"/>
              </a:rPr>
              <a:t> </a:t>
            </a:r>
            <a:r>
              <a:rPr lang="en-US" sz="2400" dirty="0">
                <a:latin typeface="Times New Roman" charset="0"/>
                <a:ea typeface="Times New Roman" charset="0"/>
                <a:cs typeface="Times New Roman" charset="0"/>
              </a:rPr>
              <a:t>(</a:t>
            </a:r>
            <a:r>
              <a:rPr lang="en-US" sz="2400" dirty="0" smtClean="0">
                <a:latin typeface="Times New Roman" charset="0"/>
                <a:ea typeface="Times New Roman" charset="0"/>
                <a:cs typeface="Times New Roman" charset="0"/>
              </a:rPr>
              <a:t>2016):</a:t>
            </a:r>
          </a:p>
          <a:p>
            <a:pPr marL="324000" lvl="1" indent="0">
              <a:lnSpc>
                <a:spcPct val="110000"/>
              </a:lnSpc>
              <a:buNone/>
            </a:pPr>
            <a:r>
              <a:rPr lang="en-US" sz="2400" dirty="0">
                <a:latin typeface="Times New Roman" charset="0"/>
                <a:ea typeface="Times New Roman" charset="0"/>
                <a:cs typeface="Times New Roman" charset="0"/>
              </a:rPr>
              <a:t>F</a:t>
            </a:r>
            <a:r>
              <a:rPr lang="en-US" sz="2400" dirty="0" smtClean="0">
                <a:latin typeface="Times New Roman" charset="0"/>
                <a:ea typeface="Times New Roman" charset="0"/>
                <a:cs typeface="Times New Roman" charset="0"/>
              </a:rPr>
              <a:t>ound </a:t>
            </a:r>
            <a:r>
              <a:rPr lang="en-US" sz="2400" dirty="0">
                <a:latin typeface="Times New Roman" charset="0"/>
                <a:ea typeface="Times New Roman" charset="0"/>
                <a:cs typeface="Times New Roman" charset="0"/>
              </a:rPr>
              <a:t>that </a:t>
            </a:r>
            <a:r>
              <a:rPr lang="en-US" sz="2400" dirty="0" smtClean="0">
                <a:latin typeface="Times New Roman" charset="0"/>
                <a:ea typeface="Times New Roman" charset="0"/>
                <a:cs typeface="Times New Roman" charset="0"/>
              </a:rPr>
              <a:t>in cancer patients, regardless </a:t>
            </a:r>
            <a:r>
              <a:rPr lang="en-US" sz="2400" dirty="0">
                <a:latin typeface="Times New Roman" charset="0"/>
                <a:ea typeface="Times New Roman" charset="0"/>
                <a:cs typeface="Times New Roman" charset="0"/>
              </a:rPr>
              <a:t>of cancer status, cumulative events, including those that do not meet diagnostic criteria as traumatic events but are more common problems associated with school and family issues, were significantly correlated with psychological functioning. </a:t>
            </a:r>
            <a:endParaRPr lang="en-US" sz="2400" dirty="0" smtClean="0">
              <a:latin typeface="Times New Roman" charset="0"/>
              <a:ea typeface="Times New Roman" charset="0"/>
              <a:cs typeface="Times New Roman" charset="0"/>
            </a:endParaRPr>
          </a:p>
          <a:p>
            <a:pPr marL="879750" lvl="2" indent="-285750">
              <a:lnSpc>
                <a:spcPct val="110000"/>
              </a:lnSpc>
            </a:pPr>
            <a:r>
              <a:rPr lang="en-US" sz="2400" dirty="0" smtClean="0">
                <a:latin typeface="Times New Roman" charset="0"/>
                <a:ea typeface="Times New Roman" charset="0"/>
                <a:cs typeface="Times New Roman" charset="0"/>
              </a:rPr>
              <a:t>When </a:t>
            </a:r>
            <a:r>
              <a:rPr lang="en-US" sz="2400" dirty="0">
                <a:latin typeface="Times New Roman" charset="0"/>
                <a:ea typeface="Times New Roman" charset="0"/>
                <a:cs typeface="Times New Roman" charset="0"/>
              </a:rPr>
              <a:t>teased apart, these common stressful events showed a greater association with psychological distress than those classified as “Potentially Traumatic Events.”</a:t>
            </a:r>
          </a:p>
          <a:p>
            <a:endParaRPr lang="en-US" dirty="0"/>
          </a:p>
        </p:txBody>
      </p:sp>
    </p:spTree>
    <p:extLst>
      <p:ext uri="{BB962C8B-B14F-4D97-AF65-F5344CB8AC3E}">
        <p14:creationId xmlns:p14="http://schemas.microsoft.com/office/powerpoint/2010/main" val="17449854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487004"/>
          </a:xfrm>
        </p:spPr>
        <p:txBody>
          <a:bodyPr>
            <a:normAutofit/>
          </a:bodyPr>
          <a:lstStyle/>
          <a:p>
            <a:r>
              <a:rPr lang="en-US" sz="2000" dirty="0"/>
              <a:t>While developing The Undergraduate Stress Questionnaire (USQ), </a:t>
            </a:r>
            <a:r>
              <a:rPr lang="en-US" sz="2000" dirty="0">
                <a:solidFill>
                  <a:schemeClr val="accent2"/>
                </a:solidFill>
              </a:rPr>
              <a:t>Crandall, </a:t>
            </a:r>
            <a:r>
              <a:rPr lang="en-US" sz="2000" dirty="0" err="1">
                <a:solidFill>
                  <a:schemeClr val="accent2"/>
                </a:solidFill>
              </a:rPr>
              <a:t>Preisler</a:t>
            </a:r>
            <a:r>
              <a:rPr lang="en-US" sz="2000" dirty="0">
                <a:solidFill>
                  <a:schemeClr val="accent2"/>
                </a:solidFill>
              </a:rPr>
              <a:t>, and </a:t>
            </a:r>
            <a:r>
              <a:rPr lang="en-US" sz="2000" dirty="0" err="1">
                <a:solidFill>
                  <a:schemeClr val="accent2"/>
                </a:solidFill>
              </a:rPr>
              <a:t>Aussprung</a:t>
            </a:r>
            <a:r>
              <a:rPr lang="en-US" sz="2000" dirty="0">
                <a:solidFill>
                  <a:schemeClr val="accent2"/>
                </a:solidFill>
              </a:rPr>
              <a:t> </a:t>
            </a:r>
            <a:r>
              <a:rPr lang="en-US" sz="2000" dirty="0"/>
              <a:t>(1992) found </a:t>
            </a:r>
            <a:r>
              <a:rPr lang="en-US" sz="2000" dirty="0" smtClean="0"/>
              <a:t>that:</a:t>
            </a:r>
          </a:p>
          <a:p>
            <a:pPr lvl="3"/>
            <a:r>
              <a:rPr lang="en-US" sz="1600" dirty="0" smtClean="0"/>
              <a:t>Daily </a:t>
            </a:r>
            <a:r>
              <a:rPr lang="en-US" sz="1600" dirty="0"/>
              <a:t>hassles resulted in a similar level of perceived stress as major life events. </a:t>
            </a:r>
            <a:endParaRPr lang="en-US" sz="1600" dirty="0" smtClean="0"/>
          </a:p>
          <a:p>
            <a:pPr lvl="3"/>
            <a:r>
              <a:rPr lang="en-US" sz="1600" dirty="0" smtClean="0"/>
              <a:t>Weighted </a:t>
            </a:r>
            <a:r>
              <a:rPr lang="en-US" sz="1600" dirty="0"/>
              <a:t>scales were not necessary in the measure of overall </a:t>
            </a:r>
            <a:r>
              <a:rPr lang="en-US" sz="1600" dirty="0" smtClean="0"/>
              <a:t>stress</a:t>
            </a:r>
          </a:p>
          <a:p>
            <a:pPr lvl="3"/>
            <a:r>
              <a:rPr lang="en-US" sz="1600" dirty="0"/>
              <a:t>B</a:t>
            </a:r>
            <a:r>
              <a:rPr lang="en-US" sz="1600" dirty="0" smtClean="0"/>
              <a:t>oth </a:t>
            </a:r>
            <a:r>
              <a:rPr lang="en-US" sz="1600" dirty="0"/>
              <a:t>types of stressors contributed in a similar manner to the overall stress score.  </a:t>
            </a:r>
            <a:endParaRPr lang="en-US" sz="1600" dirty="0" smtClean="0"/>
          </a:p>
          <a:p>
            <a:pPr lvl="3"/>
            <a:r>
              <a:rPr lang="en-US" sz="1600" dirty="0" smtClean="0"/>
              <a:t>Important to include </a:t>
            </a:r>
            <a:r>
              <a:rPr lang="en-US" sz="1600" dirty="0"/>
              <a:t>items </a:t>
            </a:r>
            <a:r>
              <a:rPr lang="en-US" sz="1600" dirty="0" smtClean="0"/>
              <a:t>related to subjects </a:t>
            </a:r>
            <a:r>
              <a:rPr lang="en-US" sz="1600" dirty="0"/>
              <a:t>whose stress levels are being evaluated. </a:t>
            </a:r>
          </a:p>
          <a:p>
            <a:pPr marL="1930000" lvl="6" indent="0">
              <a:buNone/>
            </a:pPr>
            <a:r>
              <a:rPr lang="en-US" sz="1600" dirty="0" smtClean="0">
                <a:solidFill>
                  <a:schemeClr val="accent2"/>
                </a:solidFill>
              </a:rPr>
              <a:t>Example:</a:t>
            </a:r>
            <a:r>
              <a:rPr lang="en-US" sz="1600" dirty="0" smtClean="0"/>
              <a:t> Undergraduate students: </a:t>
            </a:r>
          </a:p>
          <a:p>
            <a:pPr lvl="8"/>
            <a:r>
              <a:rPr lang="en-US" sz="1600" dirty="0"/>
              <a:t>C</a:t>
            </a:r>
            <a:r>
              <a:rPr lang="en-US" sz="1600" dirty="0" smtClean="0"/>
              <a:t>ollege life </a:t>
            </a:r>
            <a:endParaRPr lang="en-US" sz="1600" dirty="0"/>
          </a:p>
          <a:p>
            <a:pPr lvl="8"/>
            <a:r>
              <a:rPr lang="en-US" sz="1600" dirty="0"/>
              <a:t>S</a:t>
            </a:r>
            <a:r>
              <a:rPr lang="en-US" sz="1600" dirty="0" smtClean="0"/>
              <a:t>chool </a:t>
            </a:r>
            <a:r>
              <a:rPr lang="en-US" sz="1600" dirty="0"/>
              <a:t>environment </a:t>
            </a:r>
            <a:endParaRPr lang="en-US" sz="1600" dirty="0" smtClean="0"/>
          </a:p>
          <a:p>
            <a:pPr lvl="2">
              <a:buFont typeface="Wingdings" charset="2"/>
              <a:buChar char="v"/>
            </a:pPr>
            <a:r>
              <a:rPr lang="en-US" sz="1800" dirty="0"/>
              <a:t>S</a:t>
            </a:r>
            <a:r>
              <a:rPr lang="en-US" sz="1800" dirty="0" smtClean="0"/>
              <a:t>tudy </a:t>
            </a:r>
            <a:r>
              <a:rPr lang="en-US" sz="1800" dirty="0"/>
              <a:t>participants were more likely to endorse items related to their university experience than they were to the other </a:t>
            </a:r>
            <a:r>
              <a:rPr lang="en-US" sz="1800" dirty="0" smtClean="0"/>
              <a:t>stressors.</a:t>
            </a:r>
            <a:endParaRPr lang="en-US" sz="1800" dirty="0"/>
          </a:p>
          <a:p>
            <a:endParaRPr lang="en-US" dirty="0"/>
          </a:p>
        </p:txBody>
      </p:sp>
    </p:spTree>
    <p:extLst>
      <p:ext uri="{BB962C8B-B14F-4D97-AF65-F5344CB8AC3E}">
        <p14:creationId xmlns:p14="http://schemas.microsoft.com/office/powerpoint/2010/main" val="39675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dirty="0" smtClean="0">
                <a:latin typeface="Times New Roman" charset="0"/>
                <a:ea typeface="Times New Roman" charset="0"/>
                <a:cs typeface="Times New Roman" charset="0"/>
              </a:rPr>
              <a:t>The body </a:t>
            </a:r>
            <a:r>
              <a:rPr lang="en-US" sz="2800" dirty="0">
                <a:latin typeface="Times New Roman" charset="0"/>
                <a:ea typeface="Times New Roman" charset="0"/>
                <a:cs typeface="Times New Roman" charset="0"/>
              </a:rPr>
              <a:t>of research specifically pertaining to the effects of stress on </a:t>
            </a:r>
            <a:r>
              <a:rPr lang="en-US" sz="2800" dirty="0" smtClean="0">
                <a:latin typeface="Times New Roman" charset="0"/>
                <a:ea typeface="Times New Roman" charset="0"/>
                <a:cs typeface="Times New Roman" charset="0"/>
              </a:rPr>
              <a:t>	achievement/academic </a:t>
            </a:r>
            <a:r>
              <a:rPr lang="en-US" sz="2800" dirty="0">
                <a:latin typeface="Times New Roman" charset="0"/>
                <a:ea typeface="Times New Roman" charset="0"/>
                <a:cs typeface="Times New Roman" charset="0"/>
              </a:rPr>
              <a:t>engagement is sparse, especially in more </a:t>
            </a:r>
            <a:r>
              <a:rPr lang="en-US" sz="2800" dirty="0" smtClean="0">
                <a:latin typeface="Times New Roman" charset="0"/>
                <a:ea typeface="Times New Roman" charset="0"/>
                <a:cs typeface="Times New Roman" charset="0"/>
              </a:rPr>
              <a:t>	recent </a:t>
            </a:r>
            <a:r>
              <a:rPr lang="en-US" sz="2800" dirty="0">
                <a:latin typeface="Times New Roman" charset="0"/>
                <a:ea typeface="Times New Roman" charset="0"/>
                <a:cs typeface="Times New Roman" charset="0"/>
              </a:rPr>
              <a:t>years, the research is more prolific when looking into mood, </a:t>
            </a:r>
            <a:r>
              <a:rPr lang="en-US" sz="2800" dirty="0" smtClean="0">
                <a:latin typeface="Times New Roman" charset="0"/>
                <a:ea typeface="Times New Roman" charset="0"/>
                <a:cs typeface="Times New Roman" charset="0"/>
              </a:rPr>
              <a:t>	behaviors</a:t>
            </a:r>
            <a:r>
              <a:rPr lang="en-US" sz="2800" dirty="0">
                <a:latin typeface="Times New Roman" charset="0"/>
                <a:ea typeface="Times New Roman" charset="0"/>
                <a:cs typeface="Times New Roman" charset="0"/>
              </a:rPr>
              <a:t>, and other related aspects of academic engagement.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8541228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dirty="0"/>
              <a:t>Academic Engagement</a:t>
            </a:r>
            <a:endParaRPr lang="en-US" dirty="0"/>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62500" lnSpcReduction="20000"/>
          </a:bodyPr>
          <a:lstStyle/>
          <a:p>
            <a:pPr marL="305435" indent="-305435"/>
            <a:r>
              <a:rPr lang="en-US" sz="4000" b="1" dirty="0">
                <a:solidFill>
                  <a:schemeClr val="accent1"/>
                </a:solidFill>
              </a:rPr>
              <a:t>Definition: Multi-faceted concept</a:t>
            </a:r>
          </a:p>
          <a:p>
            <a:pPr marL="629920" lvl="1" indent="-305435"/>
            <a:endParaRPr lang="en-US" dirty="0">
              <a:solidFill>
                <a:schemeClr val="accent1"/>
              </a:solidFill>
            </a:endParaRPr>
          </a:p>
          <a:p>
            <a:pPr marL="0" indent="0">
              <a:buNone/>
            </a:pPr>
            <a:endParaRPr lang="en-US" dirty="0">
              <a:solidFill>
                <a:schemeClr val="accent1"/>
              </a:solidFill>
            </a:endParaRPr>
          </a:p>
          <a:p>
            <a:pPr marL="305435" indent="-305435"/>
            <a:endParaRPr lang="en-US" dirty="0">
              <a:solidFill>
                <a:schemeClr val="accent1"/>
              </a:solidFill>
            </a:endParaRPr>
          </a:p>
          <a:p>
            <a:pPr marL="305435" indent="-305435"/>
            <a:endParaRPr lang="en-US" dirty="0"/>
          </a:p>
          <a:p>
            <a:pPr marL="305435" indent="-305435"/>
            <a:endParaRPr lang="en-US" dirty="0"/>
          </a:p>
          <a:p>
            <a:pPr marL="305435" indent="-305435"/>
            <a:r>
              <a:rPr lang="en-US" dirty="0" err="1"/>
              <a:t>Zepke</a:t>
            </a:r>
            <a:r>
              <a:rPr lang="en-US" dirty="0"/>
              <a:t> and Leach (2010) - Meta-analysis evaluated 93 studies from 10 different </a:t>
            </a:r>
            <a:r>
              <a:rPr lang="en-US" dirty="0" smtClean="0"/>
              <a:t>countries focusing on college students. </a:t>
            </a:r>
            <a:r>
              <a:rPr lang="en-US" dirty="0"/>
              <a:t>Study results identified four perspectives on school engagement.</a:t>
            </a:r>
          </a:p>
          <a:p>
            <a:pPr marL="0" indent="0">
              <a:buNone/>
            </a:pPr>
            <a:endParaRPr lang="en-US"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44650" y="2695575"/>
            <a:ext cx="8461506" cy="923330"/>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accent2"/>
                </a:solidFill>
              </a:rPr>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9531326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Behavior </a:t>
            </a:r>
            <a:endParaRPr lang="en-US" sz="4000" dirty="0"/>
          </a:p>
        </p:txBody>
      </p:sp>
      <p:sp>
        <p:nvSpPr>
          <p:cNvPr id="9" name="Content Placeholder 8"/>
          <p:cNvSpPr>
            <a:spLocks noGrp="1"/>
          </p:cNvSpPr>
          <p:nvPr>
            <p:ph idx="1"/>
          </p:nvPr>
        </p:nvSpPr>
        <p:spPr>
          <a:xfrm>
            <a:off x="581192" y="2180496"/>
            <a:ext cx="11029615" cy="4194904"/>
          </a:xfrm>
        </p:spPr>
        <p:txBody>
          <a:bodyPr anchor="t">
            <a:normAutofit lnSpcReduction="10000"/>
          </a:bodyPr>
          <a:lstStyle/>
          <a:p>
            <a:pPr marL="0" indent="0" defTabSz="914400">
              <a:spcBef>
                <a:spcPts val="0"/>
              </a:spcBef>
              <a:spcAft>
                <a:spcPts val="0"/>
              </a:spcAft>
              <a:buClrTx/>
              <a:buSzTx/>
              <a:buNone/>
            </a:pPr>
            <a:r>
              <a:rPr lang="en-US" sz="2800" u="sng" dirty="0">
                <a:solidFill>
                  <a:schemeClr val="accent2"/>
                </a:solidFill>
              </a:rPr>
              <a:t>McKnight et al. </a:t>
            </a:r>
            <a:r>
              <a:rPr lang="en-US" sz="2800" dirty="0"/>
              <a:t>(2002</a:t>
            </a:r>
            <a:r>
              <a:rPr lang="en-US" sz="2800" dirty="0" smtClean="0"/>
              <a:t>): </a:t>
            </a:r>
          </a:p>
          <a:p>
            <a:pPr lvl="1" defTabSz="914400">
              <a:spcBef>
                <a:spcPts val="0"/>
              </a:spcBef>
              <a:spcAft>
                <a:spcPts val="0"/>
              </a:spcAft>
              <a:buClrTx/>
              <a:buSzTx/>
            </a:pPr>
            <a:r>
              <a:rPr lang="en-US" sz="2600" dirty="0"/>
              <a:t>I</a:t>
            </a:r>
            <a:r>
              <a:rPr lang="en-US" sz="2600" dirty="0" smtClean="0"/>
              <a:t>nvestigated </a:t>
            </a:r>
            <a:r>
              <a:rPr lang="en-US" sz="2600" dirty="0"/>
              <a:t>how </a:t>
            </a:r>
            <a:r>
              <a:rPr lang="en-US" sz="2600" dirty="0" smtClean="0"/>
              <a:t>Stressful Life Events (SLEs) </a:t>
            </a:r>
            <a:r>
              <a:rPr lang="en-US" sz="2600" dirty="0"/>
              <a:t>impact a student’s internalizing and externalizing behavior. </a:t>
            </a:r>
            <a:r>
              <a:rPr lang="en-US" sz="2600" dirty="0" smtClean="0"/>
              <a:t> </a:t>
            </a:r>
          </a:p>
          <a:p>
            <a:pPr lvl="1" defTabSz="914400">
              <a:spcBef>
                <a:spcPts val="0"/>
              </a:spcBef>
              <a:spcAft>
                <a:spcPts val="0"/>
              </a:spcAft>
              <a:buClrTx/>
              <a:buSzTx/>
            </a:pPr>
            <a:r>
              <a:rPr lang="en-US" sz="2600" dirty="0" smtClean="0"/>
              <a:t>Examined </a:t>
            </a:r>
            <a:r>
              <a:rPr lang="en-US" sz="2600" dirty="0"/>
              <a:t>the potential moderating and mediating effects of life satisfaction on this relationship.  </a:t>
            </a:r>
            <a:endParaRPr lang="en-US" sz="2600" dirty="0" smtClean="0"/>
          </a:p>
          <a:p>
            <a:pPr lvl="1" defTabSz="914400">
              <a:spcBef>
                <a:spcPts val="0"/>
              </a:spcBef>
              <a:spcAft>
                <a:spcPts val="0"/>
              </a:spcAft>
              <a:buClrTx/>
              <a:buSzTx/>
            </a:pPr>
            <a:endParaRPr lang="en-US" sz="2600" dirty="0" smtClean="0"/>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ncreased SLEs</a:t>
            </a:r>
            <a:r>
              <a:rPr lang="en-US" sz="2400" dirty="0"/>
              <a:t> </a:t>
            </a:r>
            <a:r>
              <a:rPr lang="en-US" sz="2400" dirty="0" smtClean="0"/>
              <a:t>were associated with:</a:t>
            </a:r>
          </a:p>
          <a:p>
            <a:pPr lvl="4" defTabSz="914400">
              <a:spcBef>
                <a:spcPts val="0"/>
              </a:spcBef>
              <a:spcAft>
                <a:spcPts val="0"/>
              </a:spcAft>
              <a:buClrTx/>
              <a:buSzTx/>
            </a:pPr>
            <a:r>
              <a:rPr lang="en-US" sz="2200" dirty="0"/>
              <a:t>D</a:t>
            </a:r>
            <a:r>
              <a:rPr lang="en-US" sz="2200" dirty="0" smtClean="0"/>
              <a:t>ecrease </a:t>
            </a:r>
            <a:r>
              <a:rPr lang="en-US" sz="2200" dirty="0"/>
              <a:t>in life </a:t>
            </a:r>
            <a:r>
              <a:rPr lang="en-US" sz="2200" dirty="0" smtClean="0"/>
              <a:t>satisfaction</a:t>
            </a:r>
          </a:p>
          <a:p>
            <a:pPr lvl="4" defTabSz="914400">
              <a:spcBef>
                <a:spcPts val="0"/>
              </a:spcBef>
              <a:spcAft>
                <a:spcPts val="0"/>
              </a:spcAft>
              <a:buClrTx/>
              <a:buSzTx/>
            </a:pPr>
            <a:r>
              <a:rPr lang="en-US" sz="2200" dirty="0"/>
              <a:t>I</a:t>
            </a:r>
            <a:r>
              <a:rPr lang="en-US" sz="2200" dirty="0" smtClean="0"/>
              <a:t>ncrease </a:t>
            </a:r>
            <a:r>
              <a:rPr lang="en-US" sz="2200" dirty="0"/>
              <a:t>in both externalizing and internalizing negative </a:t>
            </a:r>
            <a:r>
              <a:rPr lang="en-US" sz="2200" dirty="0" smtClean="0"/>
              <a:t>behaviors </a:t>
            </a:r>
          </a:p>
          <a:p>
            <a:pPr lvl="4" defTabSz="914400">
              <a:spcBef>
                <a:spcPts val="0"/>
              </a:spcBef>
              <a:spcAft>
                <a:spcPts val="0"/>
              </a:spcAft>
              <a:buClrTx/>
              <a:buSzTx/>
            </a:pPr>
            <a:r>
              <a:rPr lang="en-US" sz="2200" dirty="0"/>
              <a:t>M</a:t>
            </a:r>
            <a:r>
              <a:rPr lang="en-US" sz="2200" dirty="0" smtClean="0"/>
              <a:t>ediating </a:t>
            </a:r>
            <a:r>
              <a:rPr lang="en-US" sz="2200" dirty="0"/>
              <a:t>effect of life satisfaction on maladaptive behaviors. </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396970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Depression</a:t>
            </a:r>
            <a:endParaRPr lang="en-US" sz="4000" dirty="0"/>
          </a:p>
        </p:txBody>
      </p:sp>
      <p:sp>
        <p:nvSpPr>
          <p:cNvPr id="9" name="Content Placeholder 8"/>
          <p:cNvSpPr>
            <a:spLocks noGrp="1"/>
          </p:cNvSpPr>
          <p:nvPr>
            <p:ph idx="1"/>
          </p:nvPr>
        </p:nvSpPr>
        <p:spPr>
          <a:xfrm>
            <a:off x="581192" y="2180496"/>
            <a:ext cx="11029615" cy="4093304"/>
          </a:xfrm>
        </p:spPr>
        <p:txBody>
          <a:bodyPr anchor="t">
            <a:normAutofit fontScale="77500" lnSpcReduction="20000"/>
          </a:bodyPr>
          <a:lstStyle/>
          <a:p>
            <a:pPr marL="0" indent="0" defTabSz="914400">
              <a:spcBef>
                <a:spcPts val="0"/>
              </a:spcBef>
              <a:spcAft>
                <a:spcPts val="0"/>
              </a:spcAft>
              <a:buClrTx/>
              <a:buSzTx/>
              <a:buNone/>
            </a:pPr>
            <a:r>
              <a:rPr lang="en-US" sz="2800" u="sng" dirty="0" err="1" smtClean="0">
                <a:solidFill>
                  <a:schemeClr val="accent2"/>
                </a:solidFill>
              </a:rPr>
              <a:t>Legget</a:t>
            </a:r>
            <a:r>
              <a:rPr lang="en-US" sz="2800" u="sng" dirty="0" smtClean="0">
                <a:solidFill>
                  <a:schemeClr val="accent2"/>
                </a:solidFill>
              </a:rPr>
              <a:t> </a:t>
            </a:r>
            <a:r>
              <a:rPr lang="en-US" sz="2800" u="sng" dirty="0">
                <a:solidFill>
                  <a:schemeClr val="accent2"/>
                </a:solidFill>
              </a:rPr>
              <a:t>et al. </a:t>
            </a:r>
            <a:r>
              <a:rPr lang="en-US" sz="2800" dirty="0"/>
              <a:t>(2016</a:t>
            </a:r>
            <a:r>
              <a:rPr lang="en-US" sz="2800" dirty="0" smtClean="0"/>
              <a:t>):</a:t>
            </a:r>
          </a:p>
          <a:p>
            <a:pPr lvl="1" defTabSz="914400">
              <a:spcBef>
                <a:spcPts val="0"/>
              </a:spcBef>
              <a:spcAft>
                <a:spcPts val="0"/>
              </a:spcAft>
              <a:buClrTx/>
              <a:buSzTx/>
            </a:pPr>
            <a:r>
              <a:rPr lang="en-US" sz="2600" dirty="0" smtClean="0"/>
              <a:t>Tested </a:t>
            </a:r>
            <a:r>
              <a:rPr lang="en-US" sz="2600" dirty="0"/>
              <a:t>the association between stressful life events and </a:t>
            </a:r>
            <a:r>
              <a:rPr lang="en-US" sz="2600" dirty="0" smtClean="0"/>
              <a:t>depression </a:t>
            </a:r>
            <a:r>
              <a:rPr lang="mr-IN" sz="2600" dirty="0" smtClean="0"/>
              <a:t>–</a:t>
            </a:r>
            <a:r>
              <a:rPr lang="en-US" sz="2600" dirty="0" smtClean="0"/>
              <a:t> significantly correlated</a:t>
            </a:r>
          </a:p>
          <a:p>
            <a:pPr lvl="1" defTabSz="914400">
              <a:spcBef>
                <a:spcPts val="0"/>
              </a:spcBef>
              <a:spcAft>
                <a:spcPts val="0"/>
              </a:spcAft>
              <a:buClrTx/>
              <a:buSzTx/>
            </a:pPr>
            <a:endParaRPr lang="en-US" sz="2600" dirty="0" smtClean="0"/>
          </a:p>
          <a:p>
            <a:pPr lvl="1" defTabSz="914400">
              <a:spcBef>
                <a:spcPts val="0"/>
              </a:spcBef>
              <a:spcAft>
                <a:spcPts val="0"/>
              </a:spcAft>
              <a:buClrTx/>
              <a:buSzTx/>
            </a:pPr>
            <a:r>
              <a:rPr lang="en-US" sz="2600" dirty="0" smtClean="0"/>
              <a:t>Evaluated sleep as </a:t>
            </a:r>
            <a:r>
              <a:rPr lang="en-US" sz="2600" dirty="0"/>
              <a:t>a moderator. </a:t>
            </a:r>
            <a:endParaRPr lang="en-US" sz="2600" dirty="0" smtClean="0"/>
          </a:p>
          <a:p>
            <a:pPr marL="324000" lvl="1" indent="0" defTabSz="914400">
              <a:spcBef>
                <a:spcPts val="0"/>
              </a:spcBef>
              <a:spcAft>
                <a:spcPts val="0"/>
              </a:spcAft>
              <a:buClrTx/>
              <a:buSzTx/>
              <a:buNone/>
            </a:pPr>
            <a:r>
              <a:rPr lang="en-US" sz="2600" dirty="0" smtClean="0"/>
              <a:t> </a:t>
            </a:r>
          </a:p>
          <a:p>
            <a:pPr marL="324000" lvl="1" indent="0" defTabSz="914400">
              <a:spcBef>
                <a:spcPts val="0"/>
              </a:spcBef>
              <a:spcAft>
                <a:spcPts val="0"/>
              </a:spcAft>
              <a:buClrTx/>
              <a:buSzTx/>
              <a:buNone/>
            </a:pPr>
            <a:r>
              <a:rPr lang="en-US" sz="2600" dirty="0" smtClean="0">
                <a:solidFill>
                  <a:schemeClr val="accent2"/>
                </a:solidFill>
              </a:rPr>
              <a:t>Results:</a:t>
            </a:r>
            <a:r>
              <a:rPr lang="en-US" sz="2600" dirty="0" smtClean="0"/>
              <a:t> </a:t>
            </a:r>
          </a:p>
          <a:p>
            <a:pPr lvl="2" defTabSz="914400">
              <a:spcBef>
                <a:spcPts val="0"/>
              </a:spcBef>
              <a:spcAft>
                <a:spcPts val="0"/>
              </a:spcAft>
              <a:buClrTx/>
              <a:buSzTx/>
            </a:pPr>
            <a:r>
              <a:rPr lang="en-US" sz="2400" dirty="0"/>
              <a:t>I</a:t>
            </a:r>
            <a:r>
              <a:rPr lang="en-US" sz="2400" dirty="0" smtClean="0"/>
              <a:t>nteraction effect </a:t>
            </a:r>
            <a:r>
              <a:rPr lang="mr-IN" sz="2400" dirty="0" smtClean="0"/>
              <a:t>–</a:t>
            </a:r>
            <a:r>
              <a:rPr lang="en-US" sz="2400" dirty="0" smtClean="0"/>
              <a:t> restless sleep </a:t>
            </a:r>
            <a:r>
              <a:rPr lang="en-US" sz="2400" dirty="0"/>
              <a:t>influenced the likelihood of depressive symptoms by moderating the impact of stress events. </a:t>
            </a:r>
            <a:endParaRPr lang="en-US" sz="2400" dirty="0" smtClean="0"/>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When </a:t>
            </a:r>
            <a:r>
              <a:rPr lang="en-US" sz="2400" dirty="0"/>
              <a:t>stressful life events were elevated q</a:t>
            </a:r>
            <a:r>
              <a:rPr lang="en-US" sz="2400" dirty="0" smtClean="0"/>
              <a:t>uality </a:t>
            </a:r>
            <a:r>
              <a:rPr lang="en-US" sz="2400" dirty="0"/>
              <a:t>sleep led to less risk for depressive </a:t>
            </a:r>
            <a:r>
              <a:rPr lang="en-US" sz="2400" dirty="0" smtClean="0"/>
              <a:t>symptoms.</a:t>
            </a:r>
          </a:p>
          <a:p>
            <a:pPr lvl="2" defTabSz="914400">
              <a:spcBef>
                <a:spcPts val="0"/>
              </a:spcBef>
              <a:spcAft>
                <a:spcPts val="0"/>
              </a:spcAft>
              <a:buClrTx/>
              <a:buSzTx/>
            </a:pPr>
            <a:endParaRPr lang="en-US" sz="2400" dirty="0" smtClean="0"/>
          </a:p>
          <a:p>
            <a:pPr lvl="2" defTabSz="914400">
              <a:spcBef>
                <a:spcPts val="0"/>
              </a:spcBef>
              <a:spcAft>
                <a:spcPts val="0"/>
              </a:spcAft>
              <a:buClrTx/>
              <a:buSzTx/>
            </a:pPr>
            <a:r>
              <a:rPr lang="en-US" sz="2400" dirty="0" smtClean="0"/>
              <a:t>“Sleeping </a:t>
            </a:r>
            <a:r>
              <a:rPr lang="en-US" sz="2400" dirty="0"/>
              <a:t>restfully may allow individuals the rejuvenation needed to manage stress adaptively and reduce depressive symptom burden. Further, this association shows that stressors and risk factors may not always act independently of one another, and intervening on one risk factor, such as sleep disturbance, may have a positive impact on the entire pathway of biopsychosocial risk to depressive symptoms” (pp. </a:t>
            </a:r>
            <a:r>
              <a:rPr lang="en-US" sz="2400" dirty="0" smtClean="0"/>
              <a:t>125)</a:t>
            </a:r>
            <a:endParaRPr lang="en-US" sz="2800" dirty="0" smtClean="0"/>
          </a:p>
        </p:txBody>
      </p:sp>
    </p:spTree>
    <p:extLst>
      <p:ext uri="{BB962C8B-B14F-4D97-AF65-F5344CB8AC3E}">
        <p14:creationId xmlns:p14="http://schemas.microsoft.com/office/powerpoint/2010/main" val="5997696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 Sleep,  and Academic Engagement</a:t>
            </a:r>
            <a:endParaRPr lang="en-US" dirty="0"/>
          </a:p>
        </p:txBody>
      </p:sp>
      <p:sp>
        <p:nvSpPr>
          <p:cNvPr id="5" name="Content Placeholder 4"/>
          <p:cNvSpPr>
            <a:spLocks noGrp="1"/>
          </p:cNvSpPr>
          <p:nvPr>
            <p:ph idx="1"/>
          </p:nvPr>
        </p:nvSpPr>
        <p:spPr>
          <a:xfrm>
            <a:off x="581192" y="2180496"/>
            <a:ext cx="11029615" cy="4029804"/>
          </a:xfrm>
        </p:spPr>
        <p:txBody>
          <a:bodyPr anchor="t">
            <a:normAutofit fontScale="92500" lnSpcReduction="20000"/>
          </a:bodyPr>
          <a:lstStyle/>
          <a:p>
            <a:pPr marL="0" indent="0">
              <a:buNone/>
            </a:pPr>
            <a:r>
              <a:rPr lang="en-US" sz="2400" u="sng" dirty="0" smtClean="0">
                <a:solidFill>
                  <a:schemeClr val="accent2"/>
                </a:solidFill>
              </a:rPr>
              <a:t>Trockel</a:t>
            </a:r>
            <a:r>
              <a:rPr lang="en-US" sz="2400" u="sng" dirty="0">
                <a:solidFill>
                  <a:schemeClr val="accent2"/>
                </a:solidFill>
              </a:rPr>
              <a:t>, Barnes, and </a:t>
            </a:r>
            <a:r>
              <a:rPr lang="en-US" sz="2400" u="sng" dirty="0" err="1">
                <a:solidFill>
                  <a:schemeClr val="accent2"/>
                </a:solidFill>
              </a:rPr>
              <a:t>Egget</a:t>
            </a:r>
            <a:r>
              <a:rPr lang="en-US" sz="2400" u="sng" dirty="0">
                <a:solidFill>
                  <a:schemeClr val="accent2"/>
                </a:solidFill>
              </a:rPr>
              <a:t> </a:t>
            </a:r>
            <a:r>
              <a:rPr lang="en-US" sz="2400" dirty="0"/>
              <a:t>(2000</a:t>
            </a:r>
            <a:r>
              <a:rPr lang="en-US" sz="2400" dirty="0" smtClean="0"/>
              <a:t>): </a:t>
            </a:r>
          </a:p>
          <a:p>
            <a:pPr lvl="1"/>
            <a:r>
              <a:rPr lang="en-US" sz="2800" dirty="0" smtClean="0"/>
              <a:t>Looked at variables </a:t>
            </a:r>
            <a:r>
              <a:rPr lang="en-US" sz="2800" dirty="0"/>
              <a:t>that potentially impact academic performance in first-year </a:t>
            </a:r>
            <a:r>
              <a:rPr lang="en-US" sz="2800" dirty="0" smtClean="0"/>
              <a:t>undergraduates.</a:t>
            </a:r>
          </a:p>
          <a:p>
            <a:pPr lvl="1"/>
            <a:r>
              <a:rPr lang="en-US" sz="2800" dirty="0" smtClean="0"/>
              <a:t>Examples: Sleep habits, perceived stress, mood, exercise, and eating habits.</a:t>
            </a:r>
          </a:p>
          <a:p>
            <a:pPr marL="0" indent="0">
              <a:buNone/>
            </a:pPr>
            <a:r>
              <a:rPr lang="en-US" sz="2800" dirty="0" smtClean="0">
                <a:solidFill>
                  <a:schemeClr val="accent2"/>
                </a:solidFill>
              </a:rPr>
              <a:t>Results:</a:t>
            </a:r>
            <a:endParaRPr lang="en-US" sz="2800" dirty="0">
              <a:solidFill>
                <a:schemeClr val="accent2"/>
              </a:solidFill>
            </a:endParaRPr>
          </a:p>
          <a:p>
            <a:pPr lvl="1"/>
            <a:r>
              <a:rPr lang="en-US" sz="2800" dirty="0" smtClean="0"/>
              <a:t>Sleep </a:t>
            </a:r>
            <a:r>
              <a:rPr lang="en-US" sz="2800" dirty="0"/>
              <a:t>habits showed the greatest association with student’s grade point </a:t>
            </a:r>
            <a:r>
              <a:rPr lang="en-US" sz="2800" dirty="0" smtClean="0"/>
              <a:t>averages. </a:t>
            </a:r>
          </a:p>
          <a:p>
            <a:pPr lvl="1"/>
            <a:r>
              <a:rPr lang="en-US" sz="2800" dirty="0"/>
              <a:t>T</a:t>
            </a:r>
            <a:r>
              <a:rPr lang="en-US" sz="2800" dirty="0" smtClean="0"/>
              <a:t>hey also found </a:t>
            </a:r>
            <a:r>
              <a:rPr lang="en-US" sz="2800" dirty="0"/>
              <a:t>an association between higher GPAs and strength training in these students.  </a:t>
            </a:r>
            <a:endParaRPr lang="en-US" sz="2800" dirty="0" smtClean="0"/>
          </a:p>
          <a:p>
            <a:pPr lvl="1"/>
            <a:endParaRPr lang="en-US" sz="2800" dirty="0" smtClean="0"/>
          </a:p>
        </p:txBody>
      </p:sp>
    </p:spTree>
    <p:extLst>
      <p:ext uri="{BB962C8B-B14F-4D97-AF65-F5344CB8AC3E}">
        <p14:creationId xmlns:p14="http://schemas.microsoft.com/office/powerpoint/2010/main" val="55179104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FBC78D-28AB-43A2-B66F-7DEF6D4D8DD5}"/>
              </a:ext>
            </a:extLst>
          </p:cNvPr>
          <p:cNvSpPr>
            <a:spLocks noGrp="1"/>
          </p:cNvSpPr>
          <p:nvPr>
            <p:ph type="title"/>
          </p:nvPr>
        </p:nvSpPr>
        <p:spPr/>
        <p:txBody>
          <a:bodyPr/>
          <a:lstStyle/>
          <a:p>
            <a:r>
              <a:rPr lang="en-US" dirty="0" smtClean="0"/>
              <a:t>Stress &amp; Sleep</a:t>
            </a:r>
            <a:endParaRPr lang="en-US" dirty="0"/>
          </a:p>
        </p:txBody>
      </p:sp>
      <p:pic>
        <p:nvPicPr>
          <p:cNvPr id="4" name="Content Placeholder 3"/>
          <p:cNvPicPr>
            <a:picLocks noGrp="1" noChangeAspect="1"/>
          </p:cNvPicPr>
          <p:nvPr>
            <p:ph idx="1"/>
          </p:nvPr>
        </p:nvPicPr>
        <p:blipFill>
          <a:blip r:embed="rId3"/>
          <a:stretch>
            <a:fillRect/>
          </a:stretch>
        </p:blipFill>
        <p:spPr>
          <a:xfrm>
            <a:off x="4373650" y="2181225"/>
            <a:ext cx="3444699" cy="3678238"/>
          </a:xfrm>
          <a:prstGeom prst="rect">
            <a:avLst/>
          </a:prstGeom>
        </p:spPr>
      </p:pic>
    </p:spTree>
    <p:extLst>
      <p:ext uri="{BB962C8B-B14F-4D97-AF65-F5344CB8AC3E}">
        <p14:creationId xmlns:p14="http://schemas.microsoft.com/office/powerpoint/2010/main" val="40714635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85999" y="1116004"/>
            <a:ext cx="7620000" cy="3176595"/>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089400"/>
            <a:ext cx="11029615" cy="1052573"/>
          </a:xfrm>
        </p:spPr>
        <p:txBody>
          <a:bodyPr>
            <a:noAutofit/>
          </a:bodyPr>
          <a:lstStyle/>
          <a:p>
            <a:pPr algn="ctr"/>
            <a:r>
              <a:rPr lang="en-US" sz="6600" dirty="0" smtClean="0"/>
              <a:t>Sleep</a:t>
            </a:r>
            <a:endParaRPr lang="en-US" sz="6600" dirty="0"/>
          </a:p>
        </p:txBody>
      </p:sp>
    </p:spTree>
    <p:extLst>
      <p:ext uri="{BB962C8B-B14F-4D97-AF65-F5344CB8AC3E}">
        <p14:creationId xmlns:p14="http://schemas.microsoft.com/office/powerpoint/2010/main" val="10426438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Impacts of </a:t>
            </a:r>
            <a:r>
              <a:rPr lang="en-US" sz="4000" dirty="0" err="1" smtClean="0"/>
              <a:t>SleeP</a:t>
            </a:r>
            <a:endParaRPr lang="en-US" sz="4000" dirty="0"/>
          </a:p>
        </p:txBody>
      </p:sp>
      <p:sp>
        <p:nvSpPr>
          <p:cNvPr id="9" name="Content Placeholder 8"/>
          <p:cNvSpPr>
            <a:spLocks noGrp="1"/>
          </p:cNvSpPr>
          <p:nvPr>
            <p:ph idx="1"/>
          </p:nvPr>
        </p:nvSpPr>
        <p:spPr>
          <a:xfrm>
            <a:off x="581192" y="2180496"/>
            <a:ext cx="11029615" cy="4118704"/>
          </a:xfrm>
        </p:spPr>
        <p:txBody>
          <a:bodyPr anchor="t">
            <a:normAutofit fontScale="92500" lnSpcReduction="20000"/>
          </a:bodyPr>
          <a:lstStyle/>
          <a:p>
            <a:pPr>
              <a:lnSpc>
                <a:spcPct val="90000"/>
              </a:lnSpc>
              <a:spcBef>
                <a:spcPct val="0"/>
              </a:spcBef>
              <a:buNone/>
            </a:pPr>
            <a:r>
              <a:rPr lang="en-US" sz="2800" u="sng" dirty="0" smtClean="0">
                <a:solidFill>
                  <a:schemeClr val="accent2"/>
                </a:solidFill>
              </a:rPr>
              <a:t>Pilcher </a:t>
            </a:r>
            <a:r>
              <a:rPr lang="en-US" sz="2800" u="sng" dirty="0">
                <a:solidFill>
                  <a:schemeClr val="accent2"/>
                </a:solidFill>
              </a:rPr>
              <a:t>&amp; </a:t>
            </a:r>
            <a:r>
              <a:rPr lang="en-US" sz="2800" u="sng" dirty="0" err="1">
                <a:solidFill>
                  <a:schemeClr val="accent2"/>
                </a:solidFill>
              </a:rPr>
              <a:t>Huffcutt’s</a:t>
            </a:r>
            <a:r>
              <a:rPr lang="en-US" sz="2800" u="sng" dirty="0">
                <a:solidFill>
                  <a:schemeClr val="accent2"/>
                </a:solidFill>
              </a:rPr>
              <a:t> </a:t>
            </a:r>
            <a:r>
              <a:rPr lang="en-US" sz="2800" dirty="0"/>
              <a:t>(1996</a:t>
            </a:r>
            <a:r>
              <a:rPr lang="en-US" sz="2800" dirty="0" smtClean="0"/>
              <a:t>): </a:t>
            </a:r>
            <a:r>
              <a:rPr lang="en-US" sz="2800" dirty="0"/>
              <a:t>meta-analysis of 56 studies:  </a:t>
            </a:r>
            <a:r>
              <a:rPr lang="en-US" sz="2400" dirty="0"/>
              <a:t>impact of sleep loss on performance in </a:t>
            </a:r>
            <a:r>
              <a:rPr lang="en-US" sz="2400" dirty="0" smtClean="0"/>
              <a:t>adults</a:t>
            </a:r>
          </a:p>
          <a:p>
            <a:pPr>
              <a:lnSpc>
                <a:spcPct val="90000"/>
              </a:lnSpc>
              <a:spcBef>
                <a:spcPct val="0"/>
              </a:spcBef>
              <a:buNone/>
            </a:pPr>
            <a:endParaRPr lang="en-US" sz="2400" dirty="0"/>
          </a:p>
          <a:p>
            <a:pPr marL="0" indent="0">
              <a:lnSpc>
                <a:spcPct val="90000"/>
              </a:lnSpc>
              <a:spcBef>
                <a:spcPct val="0"/>
              </a:spcBef>
              <a:buNone/>
            </a:pPr>
            <a:r>
              <a:rPr lang="en-US" sz="2800" u="sng" dirty="0" err="1">
                <a:solidFill>
                  <a:schemeClr val="accent2"/>
                </a:solidFill>
              </a:rPr>
              <a:t>Sadeh</a:t>
            </a:r>
            <a:r>
              <a:rPr lang="en-US" sz="2800" u="sng" dirty="0">
                <a:solidFill>
                  <a:schemeClr val="accent2"/>
                </a:solidFill>
              </a:rPr>
              <a:t>, Gruber, &amp; </a:t>
            </a:r>
            <a:r>
              <a:rPr lang="en-US" sz="2800" u="sng" dirty="0" err="1">
                <a:solidFill>
                  <a:schemeClr val="accent2"/>
                </a:solidFill>
              </a:rPr>
              <a:t>Raviv</a:t>
            </a:r>
            <a:r>
              <a:rPr lang="en-US" sz="2800" u="sng" dirty="0">
                <a:solidFill>
                  <a:schemeClr val="accent2"/>
                </a:solidFill>
              </a:rPr>
              <a:t> </a:t>
            </a:r>
            <a:r>
              <a:rPr lang="en-US" sz="2800" dirty="0"/>
              <a:t>(2003</a:t>
            </a:r>
            <a:r>
              <a:rPr lang="en-US" sz="2800" dirty="0" smtClean="0"/>
              <a:t>): </a:t>
            </a:r>
            <a:r>
              <a:rPr lang="en-US" sz="2800" dirty="0"/>
              <a:t>looked at </a:t>
            </a:r>
            <a:r>
              <a:rPr lang="en-US" sz="2800" dirty="0" smtClean="0"/>
              <a:t>sleep and neurobehavioral functioning in 	children</a:t>
            </a:r>
            <a:endParaRPr lang="en-US" sz="2800" dirty="0"/>
          </a:p>
          <a:p>
            <a:pPr>
              <a:lnSpc>
                <a:spcPct val="90000"/>
              </a:lnSpc>
              <a:spcBef>
                <a:spcPct val="0"/>
              </a:spcBef>
              <a:buNone/>
            </a:pPr>
            <a:endParaRPr lang="en-US" sz="2800" dirty="0" smtClean="0"/>
          </a:p>
          <a:p>
            <a:pPr>
              <a:lnSpc>
                <a:spcPct val="90000"/>
              </a:lnSpc>
              <a:spcBef>
                <a:spcPct val="0"/>
              </a:spcBef>
              <a:buNone/>
            </a:pPr>
            <a:r>
              <a:rPr lang="en-US" sz="2800" dirty="0" smtClean="0">
                <a:solidFill>
                  <a:schemeClr val="accent2"/>
                </a:solidFill>
              </a:rPr>
              <a:t>Findings: </a:t>
            </a:r>
            <a:endParaRPr lang="en-US" sz="2800" dirty="0">
              <a:solidFill>
                <a:schemeClr val="accent2"/>
              </a:solidFill>
            </a:endParaRPr>
          </a:p>
          <a:p>
            <a:pPr>
              <a:lnSpc>
                <a:spcPct val="90000"/>
              </a:lnSpc>
              <a:spcBef>
                <a:spcPct val="0"/>
              </a:spcBef>
            </a:pPr>
            <a:r>
              <a:rPr lang="en-US" sz="2800" dirty="0"/>
              <a:t>Sleep deprivation impacts motor functioning, cognitive functioning, and mood.</a:t>
            </a:r>
          </a:p>
          <a:p>
            <a:pPr>
              <a:lnSpc>
                <a:spcPct val="90000"/>
              </a:lnSpc>
              <a:spcBef>
                <a:spcPct val="0"/>
              </a:spcBef>
            </a:pPr>
            <a:r>
              <a:rPr lang="en-US" sz="2800" dirty="0"/>
              <a:t>Areas of cognitive functioning impaired by sleep deficits include: </a:t>
            </a:r>
            <a:r>
              <a:rPr lang="en-US" sz="2000" dirty="0"/>
              <a:t>working memory, attention, perseveration, cognitive flexibility/inflexibility, creative thinking, decision making, and long-term memory</a:t>
            </a:r>
          </a:p>
          <a:p>
            <a:pPr>
              <a:lnSpc>
                <a:spcPct val="90000"/>
              </a:lnSpc>
              <a:spcBef>
                <a:spcPct val="0"/>
              </a:spcBef>
            </a:pPr>
            <a:r>
              <a:rPr lang="en-US" sz="2800" dirty="0"/>
              <a:t>E</a:t>
            </a:r>
            <a:r>
              <a:rPr lang="en-US" sz="2800" dirty="0" smtClean="0"/>
              <a:t>ven </a:t>
            </a:r>
            <a:r>
              <a:rPr lang="en-US" sz="2800" dirty="0"/>
              <a:t>subtle changes in sleep can </a:t>
            </a:r>
            <a:r>
              <a:rPr lang="en-US" sz="2800" dirty="0" smtClean="0"/>
              <a:t>affect </a:t>
            </a:r>
            <a:r>
              <a:rPr lang="en-US" sz="2800" dirty="0"/>
              <a:t>performance: </a:t>
            </a:r>
            <a:r>
              <a:rPr lang="en-US" sz="2000" dirty="0"/>
              <a:t>even a half-hour nightly increase in sleep time resulted in better performance on cognitive tasks.</a:t>
            </a:r>
            <a:endParaRPr lang="en-US" sz="2800" dirty="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853418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610100"/>
          </a:xfrm>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6000" u="sng" dirty="0" smtClean="0">
                <a:solidFill>
                  <a:schemeClr val="accent2"/>
                </a:solidFill>
              </a:rPr>
              <a:t>Gilbert &amp; Weaver </a:t>
            </a:r>
            <a:r>
              <a:rPr lang="en-US" sz="6000" dirty="0" smtClean="0"/>
              <a:t>(2010):</a:t>
            </a:r>
          </a:p>
          <a:p>
            <a:pPr lvl="1" defTabSz="914400">
              <a:spcBef>
                <a:spcPts val="0"/>
              </a:spcBef>
              <a:spcAft>
                <a:spcPts val="0"/>
              </a:spcAft>
              <a:buClrTx/>
              <a:buSzTx/>
            </a:pPr>
            <a:r>
              <a:rPr lang="en-US" sz="5000" dirty="0" smtClean="0"/>
              <a:t>Looked at undergraduate students</a:t>
            </a:r>
          </a:p>
          <a:p>
            <a:pPr marL="324000" lvl="1" indent="0" defTabSz="914400">
              <a:spcBef>
                <a:spcPts val="0"/>
              </a:spcBef>
              <a:spcAft>
                <a:spcPts val="0"/>
              </a:spcAft>
              <a:buClrTx/>
              <a:buSzTx/>
              <a:buFontTx/>
              <a:buNone/>
            </a:pPr>
            <a:r>
              <a:rPr lang="en-US" sz="5000" dirty="0" smtClean="0"/>
              <a:t> </a:t>
            </a:r>
          </a:p>
          <a:p>
            <a:pPr lvl="1" defTabSz="914400">
              <a:spcBef>
                <a:spcPts val="0"/>
              </a:spcBef>
              <a:spcAft>
                <a:spcPts val="0"/>
              </a:spcAft>
              <a:buClrTx/>
              <a:buSzTx/>
            </a:pPr>
            <a:r>
              <a:rPr lang="en-US" sz="5000" dirty="0" smtClean="0"/>
              <a:t>Does sleep quality had greater impact on </a:t>
            </a:r>
            <a:r>
              <a:rPr lang="en-US" sz="5000" dirty="0"/>
              <a:t>academic performance than </a:t>
            </a:r>
            <a:r>
              <a:rPr lang="en-US" sz="5000" dirty="0" smtClean="0"/>
              <a:t>psychopathology</a:t>
            </a:r>
            <a:r>
              <a:rPr lang="en-US" sz="5000" dirty="0"/>
              <a:t>?</a:t>
            </a:r>
            <a:r>
              <a:rPr lang="en-US" sz="5000" dirty="0" smtClean="0"/>
              <a:t> </a:t>
            </a:r>
          </a:p>
          <a:p>
            <a:pPr marL="324000" lvl="1" indent="0" defTabSz="914400">
              <a:spcBef>
                <a:spcPts val="0"/>
              </a:spcBef>
              <a:spcAft>
                <a:spcPts val="0"/>
              </a:spcAft>
              <a:buClrTx/>
              <a:buSzTx/>
              <a:buFontTx/>
              <a:buNone/>
            </a:pPr>
            <a:endParaRPr lang="en-US" sz="5000" dirty="0"/>
          </a:p>
          <a:p>
            <a:pPr lvl="1" defTabSz="914400">
              <a:spcBef>
                <a:spcPts val="0"/>
              </a:spcBef>
              <a:spcAft>
                <a:spcPts val="0"/>
              </a:spcAft>
              <a:buClrTx/>
              <a:buSzTx/>
            </a:pPr>
            <a:r>
              <a:rPr lang="en-US" sz="5000" dirty="0" smtClean="0"/>
              <a:t>Controlling </a:t>
            </a:r>
            <a:r>
              <a:rPr lang="en-US" sz="5000" dirty="0"/>
              <a:t>for depression, </a:t>
            </a:r>
            <a:r>
              <a:rPr lang="en-US" sz="5000" dirty="0" smtClean="0"/>
              <a:t>they evaluated </a:t>
            </a:r>
            <a:r>
              <a:rPr lang="en-US" sz="5000" dirty="0"/>
              <a:t>the effects of sleep quality and sleep deprivation on the academic performance of university undergraduates.  </a:t>
            </a:r>
            <a:endParaRPr lang="en-US" sz="5000" dirty="0" smtClean="0"/>
          </a:p>
          <a:p>
            <a:pPr lvl="1" defTabSz="914400">
              <a:spcBef>
                <a:spcPts val="0"/>
              </a:spcBef>
              <a:spcAft>
                <a:spcPts val="0"/>
              </a:spcAft>
              <a:buClrTx/>
              <a:buSzTx/>
            </a:pPr>
            <a:endParaRPr lang="en-US" sz="5000" dirty="0"/>
          </a:p>
          <a:p>
            <a:pPr lvl="1" defTabSz="914400">
              <a:spcBef>
                <a:spcPts val="0"/>
              </a:spcBef>
              <a:spcAft>
                <a:spcPts val="0"/>
              </a:spcAft>
              <a:buClrTx/>
              <a:buSzTx/>
            </a:pPr>
            <a:r>
              <a:rPr lang="en-US" sz="5000" dirty="0"/>
              <a:t>Few university psychologists are assessing sleep when working with college students </a:t>
            </a:r>
          </a:p>
          <a:p>
            <a:pPr lvl="1" defTabSz="914400">
              <a:spcBef>
                <a:spcPts val="0"/>
              </a:spcBef>
              <a:spcAft>
                <a:spcPts val="0"/>
              </a:spcAft>
              <a:buClrTx/>
              <a:buSzTx/>
            </a:pPr>
            <a:endParaRPr lang="en-US" sz="4400" dirty="0" smtClean="0"/>
          </a:p>
          <a:p>
            <a:pPr marL="324000" lvl="1" indent="0" defTabSz="914400">
              <a:spcBef>
                <a:spcPts val="0"/>
              </a:spcBef>
              <a:spcAft>
                <a:spcPts val="0"/>
              </a:spcAft>
              <a:buClrTx/>
              <a:buSzTx/>
              <a:buFontTx/>
              <a:buNone/>
            </a:pPr>
            <a:endParaRPr lang="en-US" sz="4400" dirty="0"/>
          </a:p>
          <a:p>
            <a:pPr marL="0" indent="0" defTabSz="914400">
              <a:spcBef>
                <a:spcPts val="0"/>
              </a:spcBef>
              <a:spcAft>
                <a:spcPts val="0"/>
              </a:spcAft>
              <a:buClrTx/>
              <a:buSzTx/>
              <a:buFontTx/>
              <a:buNone/>
            </a:pPr>
            <a:r>
              <a:rPr lang="en-US" sz="6000" dirty="0" smtClean="0">
                <a:solidFill>
                  <a:schemeClr val="accent2"/>
                </a:solidFill>
              </a:rPr>
              <a:t>Results</a:t>
            </a:r>
            <a:r>
              <a:rPr lang="en-US" sz="6000" dirty="0" smtClean="0"/>
              <a:t>:</a:t>
            </a:r>
          </a:p>
          <a:p>
            <a:pPr lvl="1" defTabSz="914400">
              <a:spcBef>
                <a:spcPts val="0"/>
              </a:spcBef>
              <a:spcAft>
                <a:spcPts val="0"/>
              </a:spcAft>
              <a:buClrTx/>
              <a:buSzTx/>
            </a:pPr>
            <a:r>
              <a:rPr lang="en-US" sz="4400" dirty="0" smtClean="0"/>
              <a:t>A </a:t>
            </a:r>
            <a:r>
              <a:rPr lang="en-US" sz="4400" dirty="0"/>
              <a:t>significant negative correlation between </a:t>
            </a:r>
            <a:r>
              <a:rPr lang="en-US" sz="4400" dirty="0" smtClean="0"/>
              <a:t>Global Sleep Quality </a:t>
            </a:r>
            <a:r>
              <a:rPr lang="en-US" sz="4400" dirty="0"/>
              <a:t>and </a:t>
            </a:r>
            <a:r>
              <a:rPr lang="en-US" sz="4400" dirty="0" smtClean="0"/>
              <a:t>GPA</a:t>
            </a:r>
          </a:p>
          <a:p>
            <a:pPr lvl="4" defTabSz="914400">
              <a:spcBef>
                <a:spcPts val="0"/>
              </a:spcBef>
              <a:spcAft>
                <a:spcPts val="0"/>
              </a:spcAft>
              <a:buClrTx/>
              <a:buSzTx/>
            </a:pPr>
            <a:r>
              <a:rPr lang="en-US" sz="4000" dirty="0"/>
              <a:t>P</a:t>
            </a:r>
            <a:r>
              <a:rPr lang="en-US" sz="4000" dirty="0" smtClean="0"/>
              <a:t>oorer </a:t>
            </a:r>
            <a:r>
              <a:rPr lang="en-US" sz="4000" dirty="0"/>
              <a:t>sleep quality was associated with decreased performance.  </a:t>
            </a:r>
            <a:endParaRPr lang="en-US" sz="4000" dirty="0" smtClean="0"/>
          </a:p>
          <a:p>
            <a:pPr lvl="4" defTabSz="914400">
              <a:spcBef>
                <a:spcPts val="0"/>
              </a:spcBef>
              <a:spcAft>
                <a:spcPts val="0"/>
              </a:spcAft>
              <a:buClrTx/>
              <a:buSzTx/>
            </a:pPr>
            <a:endParaRPr lang="en-US" sz="4000" dirty="0" smtClean="0"/>
          </a:p>
          <a:p>
            <a:pPr lvl="1" defTabSz="914400">
              <a:spcBef>
                <a:spcPts val="0"/>
              </a:spcBef>
              <a:spcAft>
                <a:spcPts val="0"/>
              </a:spcAft>
              <a:buClrTx/>
              <a:buSzTx/>
            </a:pPr>
            <a:r>
              <a:rPr lang="en-US" sz="4400" dirty="0" smtClean="0"/>
              <a:t>Sleep </a:t>
            </a:r>
            <a:r>
              <a:rPr lang="en-US" sz="4400" dirty="0"/>
              <a:t>length was also found to be a predictor of </a:t>
            </a:r>
            <a:r>
              <a:rPr lang="en-US" sz="4400" dirty="0" smtClean="0"/>
              <a:t>GPA</a:t>
            </a:r>
          </a:p>
          <a:p>
            <a:pPr lvl="4" defTabSz="914400">
              <a:spcBef>
                <a:spcPts val="0"/>
              </a:spcBef>
              <a:spcAft>
                <a:spcPts val="0"/>
              </a:spcAft>
              <a:buClrTx/>
              <a:buSzTx/>
            </a:pPr>
            <a:r>
              <a:rPr lang="en-US" sz="4000" dirty="0"/>
              <a:t>L</a:t>
            </a:r>
            <a:r>
              <a:rPr lang="en-US" sz="4000" dirty="0" smtClean="0"/>
              <a:t>ower </a:t>
            </a:r>
            <a:r>
              <a:rPr lang="en-US" sz="4000" dirty="0"/>
              <a:t>sleep duration was also associated with lower GPA.  </a:t>
            </a:r>
            <a:endParaRPr lang="en-US" sz="4000" dirty="0" smtClean="0"/>
          </a:p>
          <a:p>
            <a:pPr lvl="1" defTabSz="914400">
              <a:spcBef>
                <a:spcPts val="0"/>
              </a:spcBef>
              <a:spcAft>
                <a:spcPts val="0"/>
              </a:spcAft>
              <a:buClrTx/>
              <a:buSzTx/>
            </a:pPr>
            <a:endParaRPr lang="en-US" sz="4400" dirty="0"/>
          </a:p>
          <a:p>
            <a:pPr lvl="1" defTabSz="914400">
              <a:spcBef>
                <a:spcPts val="0"/>
              </a:spcBef>
              <a:spcAft>
                <a:spcPts val="0"/>
              </a:spcAft>
              <a:buClrTx/>
              <a:buSzTx/>
            </a:pPr>
            <a:r>
              <a:rPr lang="en-US" sz="4400" dirty="0" smtClean="0"/>
              <a:t>Impaired </a:t>
            </a:r>
            <a:r>
              <a:rPr lang="en-US" sz="4400" dirty="0"/>
              <a:t>sleep significantly impacts academic performance </a:t>
            </a:r>
            <a:r>
              <a:rPr lang="en-US" sz="4400" b="1" dirty="0"/>
              <a:t>independent</a:t>
            </a:r>
            <a:r>
              <a:rPr lang="en-US" sz="4400" dirty="0"/>
              <a:t> of the influence of </a:t>
            </a:r>
            <a:r>
              <a:rPr lang="en-US" sz="4400" dirty="0" smtClean="0"/>
              <a:t>depression</a:t>
            </a:r>
          </a:p>
        </p:txBody>
      </p:sp>
    </p:spTree>
    <p:extLst>
      <p:ext uri="{BB962C8B-B14F-4D97-AF65-F5344CB8AC3E}">
        <p14:creationId xmlns:p14="http://schemas.microsoft.com/office/powerpoint/2010/main" val="7868922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a:xfrm>
            <a:off x="581192" y="2006600"/>
            <a:ext cx="11029615" cy="4394200"/>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400" u="sng" dirty="0" smtClean="0">
                <a:solidFill>
                  <a:schemeClr val="accent2"/>
                </a:solidFill>
              </a:rPr>
              <a:t>Gomes et al. </a:t>
            </a:r>
            <a:r>
              <a:rPr lang="en-US" sz="3400" dirty="0" smtClean="0"/>
              <a:t>(2011):</a:t>
            </a:r>
          </a:p>
          <a:p>
            <a:pPr lvl="1" defTabSz="914400">
              <a:spcBef>
                <a:spcPts val="0"/>
              </a:spcBef>
              <a:spcAft>
                <a:spcPts val="0"/>
              </a:spcAft>
              <a:buClrTx/>
              <a:buSzTx/>
            </a:pPr>
            <a:r>
              <a:rPr lang="en-US" sz="2600" dirty="0" smtClean="0"/>
              <a:t>Impact of </a:t>
            </a:r>
            <a:r>
              <a:rPr lang="en-US" sz="2600" dirty="0"/>
              <a:t>sleep on undergraduate students</a:t>
            </a:r>
            <a:r>
              <a:rPr lang="en-US" sz="2600" dirty="0" smtClean="0"/>
              <a:t>.</a:t>
            </a:r>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 </a:t>
            </a:r>
            <a:r>
              <a:rPr lang="en-US" sz="2600" dirty="0"/>
              <a:t>broad swath of potential predictors of academic </a:t>
            </a:r>
            <a:r>
              <a:rPr lang="en-US" sz="2600" dirty="0" smtClean="0"/>
              <a:t>achievement: </a:t>
            </a:r>
          </a:p>
          <a:p>
            <a:pPr marL="972000" lvl="3" indent="0" defTabSz="914400">
              <a:spcBef>
                <a:spcPts val="0"/>
              </a:spcBef>
              <a:spcAft>
                <a:spcPts val="0"/>
              </a:spcAft>
              <a:buClrTx/>
              <a:buSzTx/>
              <a:buNone/>
            </a:pPr>
            <a:r>
              <a:rPr lang="en-US" sz="2600" dirty="0"/>
              <a:t>A</a:t>
            </a:r>
            <a:r>
              <a:rPr lang="en-US" sz="2600" dirty="0" smtClean="0"/>
              <a:t>ttendance</a:t>
            </a:r>
            <a:r>
              <a:rPr lang="en-US" sz="2600" dirty="0"/>
              <a:t>, study time, substance usage, exercise, neuroticism, age, and </a:t>
            </a:r>
            <a:r>
              <a:rPr lang="en-US" sz="2600" dirty="0" smtClean="0"/>
              <a:t>sex</a:t>
            </a:r>
            <a:r>
              <a:rPr lang="en-US" sz="2600" dirty="0"/>
              <a:t> </a:t>
            </a:r>
            <a:r>
              <a:rPr lang="en-US" sz="2600" dirty="0" smtClean="0"/>
              <a:t>(total </a:t>
            </a:r>
            <a:r>
              <a:rPr lang="en-US" sz="2600" dirty="0"/>
              <a:t>of 30 potential predictors, four of which were sleep related). </a:t>
            </a:r>
            <a:endParaRPr lang="en-US" sz="2600" dirty="0" smtClean="0"/>
          </a:p>
          <a:p>
            <a:pPr lvl="2" defTabSz="914400">
              <a:spcBef>
                <a:spcPts val="0"/>
              </a:spcBef>
              <a:spcAft>
                <a:spcPts val="0"/>
              </a:spcAft>
              <a:buClrTx/>
              <a:buSzTx/>
            </a:pPr>
            <a:endParaRPr lang="en-US" sz="24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smtClean="0"/>
              <a:t>Five </a:t>
            </a:r>
            <a:r>
              <a:rPr lang="en-US" sz="2600" dirty="0"/>
              <a:t>significant predictors of school marks were identified in order of magnitude: </a:t>
            </a:r>
            <a:endParaRPr lang="en-US" sz="2600" dirty="0" smtClean="0"/>
          </a:p>
          <a:p>
            <a:pPr marL="1278900" lvl="3" indent="-342900" defTabSz="914400">
              <a:spcBef>
                <a:spcPts val="0"/>
              </a:spcBef>
              <a:spcAft>
                <a:spcPts val="0"/>
              </a:spcAft>
              <a:buClrTx/>
              <a:buSzTx/>
            </a:pPr>
            <a:r>
              <a:rPr lang="en-US" sz="2600" dirty="0"/>
              <a:t>P</a:t>
            </a:r>
            <a:r>
              <a:rPr lang="en-US" sz="2600" dirty="0" smtClean="0"/>
              <a:t>revious </a:t>
            </a:r>
            <a:r>
              <a:rPr lang="en-US" sz="2600" dirty="0"/>
              <a:t>academic </a:t>
            </a:r>
            <a:r>
              <a:rPr lang="en-US" sz="2600" dirty="0" smtClean="0"/>
              <a:t>achievement </a:t>
            </a:r>
          </a:p>
          <a:p>
            <a:pPr marL="1278900" lvl="3" indent="-342900" defTabSz="914400">
              <a:spcBef>
                <a:spcPts val="0"/>
              </a:spcBef>
              <a:spcAft>
                <a:spcPts val="0"/>
              </a:spcAft>
              <a:buClrTx/>
              <a:buSzTx/>
            </a:pPr>
            <a:r>
              <a:rPr lang="en-US" sz="2600" dirty="0"/>
              <a:t>C</a:t>
            </a:r>
            <a:r>
              <a:rPr lang="en-US" sz="2600" dirty="0" smtClean="0"/>
              <a:t>lass attendance </a:t>
            </a:r>
          </a:p>
          <a:p>
            <a:pPr marL="1278900" lvl="3" indent="-342900" defTabSz="914400">
              <a:spcBef>
                <a:spcPts val="0"/>
              </a:spcBef>
              <a:spcAft>
                <a:spcPts val="0"/>
              </a:spcAft>
              <a:buClrTx/>
              <a:buSzTx/>
            </a:pPr>
            <a:r>
              <a:rPr lang="en-US" sz="2600" dirty="0"/>
              <a:t>F</a:t>
            </a:r>
            <a:r>
              <a:rPr lang="en-US" sz="2600" dirty="0" smtClean="0"/>
              <a:t>requency </a:t>
            </a:r>
            <a:r>
              <a:rPr lang="en-US" sz="2600" dirty="0"/>
              <a:t>of getting enough </a:t>
            </a:r>
            <a:r>
              <a:rPr lang="en-US" sz="2600" dirty="0" smtClean="0"/>
              <a:t>sleep</a:t>
            </a:r>
          </a:p>
          <a:p>
            <a:pPr marL="1278900" lvl="3" indent="-342900" defTabSz="914400">
              <a:spcBef>
                <a:spcPts val="0"/>
              </a:spcBef>
              <a:spcAft>
                <a:spcPts val="0"/>
              </a:spcAft>
              <a:buClrTx/>
              <a:buSzTx/>
            </a:pPr>
            <a:r>
              <a:rPr lang="en-US" sz="2600" dirty="0"/>
              <a:t>N</a:t>
            </a:r>
            <a:r>
              <a:rPr lang="en-US" sz="2600" dirty="0" smtClean="0"/>
              <a:t>ight outings </a:t>
            </a:r>
          </a:p>
          <a:p>
            <a:pPr marL="1278900" lvl="3" indent="-342900" defTabSz="914400">
              <a:spcBef>
                <a:spcPts val="0"/>
              </a:spcBef>
              <a:spcAft>
                <a:spcPts val="0"/>
              </a:spcAft>
              <a:buClrTx/>
              <a:buSzTx/>
            </a:pPr>
            <a:r>
              <a:rPr lang="en-US" sz="2600" dirty="0"/>
              <a:t>S</a:t>
            </a:r>
            <a:r>
              <a:rPr lang="en-US" sz="2600" dirty="0" smtClean="0"/>
              <a:t>leep </a:t>
            </a:r>
            <a:r>
              <a:rPr lang="en-US" sz="2600" dirty="0"/>
              <a:t>quality. </a:t>
            </a:r>
            <a:endParaRPr lang="en-US" sz="2600" dirty="0" smtClean="0"/>
          </a:p>
          <a:p>
            <a:pPr marL="1278900" lvl="3" indent="-342900" defTabSz="914400">
              <a:spcBef>
                <a:spcPts val="0"/>
              </a:spcBef>
              <a:spcAft>
                <a:spcPts val="0"/>
              </a:spcAft>
              <a:buClrTx/>
              <a:buSzTx/>
            </a:pPr>
            <a:endParaRPr lang="en-US" sz="2600" dirty="0" smtClean="0"/>
          </a:p>
          <a:p>
            <a:pPr lvl="1" defTabSz="914400">
              <a:spcBef>
                <a:spcPts val="0"/>
              </a:spcBef>
              <a:spcAft>
                <a:spcPts val="0"/>
              </a:spcAft>
              <a:buClrTx/>
              <a:buSzTx/>
              <a:buFont typeface="Wingdings" charset="2"/>
              <a:buChar char="v"/>
            </a:pPr>
            <a:r>
              <a:rPr lang="en-US" sz="2600" dirty="0"/>
              <a:t>A</a:t>
            </a:r>
            <a:r>
              <a:rPr lang="en-US" sz="2600" dirty="0" smtClean="0"/>
              <a:t>ssociation </a:t>
            </a:r>
            <a:r>
              <a:rPr lang="en-US" sz="2600" dirty="0"/>
              <a:t>between exercise and GPA was found to have a non-significant association with school </a:t>
            </a:r>
            <a:r>
              <a:rPr lang="en-US" sz="2600" dirty="0" smtClean="0"/>
              <a:t>marks</a:t>
            </a:r>
          </a:p>
          <a:p>
            <a:pPr marL="324000" lvl="1" indent="0" defTabSz="914400">
              <a:spcBef>
                <a:spcPts val="0"/>
              </a:spcBef>
              <a:spcAft>
                <a:spcPts val="0"/>
              </a:spcAft>
              <a:buClrTx/>
              <a:buSzTx/>
              <a:buNone/>
            </a:pPr>
            <a:r>
              <a:rPr lang="en-US" sz="2600" dirty="0" smtClean="0"/>
              <a:t> </a:t>
            </a:r>
            <a:endParaRPr lang="en-US" sz="2600" dirty="0"/>
          </a:p>
          <a:p>
            <a:pPr lvl="1" defTabSz="914400">
              <a:spcBef>
                <a:spcPts val="0"/>
              </a:spcBef>
              <a:spcAft>
                <a:spcPts val="0"/>
              </a:spcAft>
              <a:buClrTx/>
              <a:buSzTx/>
              <a:buFont typeface="Wingdings" charset="2"/>
              <a:buChar char="v"/>
            </a:pPr>
            <a:r>
              <a:rPr lang="en-US" sz="2600" dirty="0" smtClean="0"/>
              <a:t>Other </a:t>
            </a:r>
            <a:r>
              <a:rPr lang="en-US" sz="2600" dirty="0"/>
              <a:t>two potential sleep predictors evaluated (sleep phase and regularity of sleep schedule) were not found to be significant.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25273510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pPr algn="ctr"/>
            <a:r>
              <a:rPr lang="en-US" sz="4000" dirty="0" err="1" smtClean="0"/>
              <a:t>SleeP</a:t>
            </a:r>
            <a:r>
              <a:rPr lang="en-US" sz="4000" dirty="0" smtClean="0"/>
              <a:t> and Cognitive/Affective Functioning</a:t>
            </a:r>
            <a:endParaRPr lang="en-US" sz="4000" dirty="0"/>
          </a:p>
        </p:txBody>
      </p:sp>
      <p:sp>
        <p:nvSpPr>
          <p:cNvPr id="9" name="Content Placeholder 8"/>
          <p:cNvSpPr>
            <a:spLocks noGrp="1"/>
          </p:cNvSpPr>
          <p:nvPr>
            <p:ph idx="1"/>
          </p:nvPr>
        </p:nvSpPr>
        <p:spPr>
          <a:xfrm>
            <a:off x="581192" y="2180496"/>
            <a:ext cx="11029615" cy="4525104"/>
          </a:xfrm>
        </p:spPr>
        <p:txBody>
          <a:bodyPr anchor="t">
            <a:normAutofit fontScale="77500" lnSpcReduction="20000"/>
          </a:bodyPr>
          <a:lstStyle/>
          <a:p>
            <a:pPr marL="0" lvl="0" indent="0" defTabSz="914400">
              <a:spcBef>
                <a:spcPts val="0"/>
              </a:spcBef>
              <a:spcAft>
                <a:spcPts val="0"/>
              </a:spcAft>
              <a:buClrTx/>
              <a:buSzTx/>
              <a:buNone/>
            </a:pPr>
            <a:r>
              <a:rPr lang="en-US" sz="3300" dirty="0">
                <a:solidFill>
                  <a:schemeClr val="accent2"/>
                </a:solidFill>
              </a:rPr>
              <a:t>Oginska and </a:t>
            </a:r>
            <a:r>
              <a:rPr lang="en-US" sz="3300" dirty="0" err="1">
                <a:solidFill>
                  <a:schemeClr val="accent2"/>
                </a:solidFill>
              </a:rPr>
              <a:t>Pokorski</a:t>
            </a:r>
            <a:r>
              <a:rPr lang="en-US" sz="3300" dirty="0">
                <a:solidFill>
                  <a:schemeClr val="accent2"/>
                </a:solidFill>
              </a:rPr>
              <a:t> </a:t>
            </a:r>
            <a:r>
              <a:rPr lang="en-US" sz="3300" dirty="0"/>
              <a:t>(2006</a:t>
            </a:r>
            <a:r>
              <a:rPr lang="en-US" sz="3300" dirty="0" smtClean="0"/>
              <a:t>):</a:t>
            </a:r>
          </a:p>
          <a:p>
            <a:pPr lvl="1" defTabSz="914400">
              <a:spcBef>
                <a:spcPts val="0"/>
              </a:spcBef>
              <a:spcAft>
                <a:spcPts val="0"/>
              </a:spcAft>
              <a:buClrTx/>
              <a:buSzTx/>
            </a:pPr>
            <a:r>
              <a:rPr lang="en-US" sz="2800" dirty="0"/>
              <a:t>A</a:t>
            </a:r>
            <a:r>
              <a:rPr lang="en-US" sz="2800" dirty="0" smtClean="0"/>
              <a:t>lso </a:t>
            </a:r>
            <a:r>
              <a:rPr lang="en-US" sz="2800" dirty="0"/>
              <a:t>provide support for the negative impact of sleep deprivation, in the form of insufficient sleep, on cognitive and affective functioning.  </a:t>
            </a:r>
            <a:endParaRPr lang="en-US" sz="2800" dirty="0" smtClean="0"/>
          </a:p>
          <a:p>
            <a:pPr lvl="1" defTabSz="914400">
              <a:spcBef>
                <a:spcPts val="0"/>
              </a:spcBef>
              <a:spcAft>
                <a:spcPts val="0"/>
              </a:spcAft>
              <a:buClrTx/>
              <a:buSzTx/>
            </a:pPr>
            <a:endParaRPr lang="en-US" sz="2800" dirty="0"/>
          </a:p>
          <a:p>
            <a:pPr lvl="1" defTabSz="914400">
              <a:spcBef>
                <a:spcPts val="0"/>
              </a:spcBef>
              <a:spcAft>
                <a:spcPts val="0"/>
              </a:spcAft>
              <a:buClrTx/>
              <a:buSzTx/>
            </a:pPr>
            <a:r>
              <a:rPr lang="en-US" sz="2800" dirty="0" smtClean="0"/>
              <a:t>Addressed </a:t>
            </a:r>
            <a:r>
              <a:rPr lang="en-US" sz="2800" dirty="0"/>
              <a:t>three age groups </a:t>
            </a:r>
            <a:endParaRPr lang="en-US" sz="2800" dirty="0" smtClean="0"/>
          </a:p>
          <a:p>
            <a:pPr lvl="3" defTabSz="914400">
              <a:spcBef>
                <a:spcPts val="0"/>
              </a:spcBef>
              <a:spcAft>
                <a:spcPts val="0"/>
              </a:spcAft>
              <a:buClrTx/>
              <a:buSzTx/>
            </a:pPr>
            <a:r>
              <a:rPr lang="en-US" sz="2800" dirty="0"/>
              <a:t>A</a:t>
            </a:r>
            <a:r>
              <a:rPr lang="en-US" sz="2800" dirty="0" smtClean="0"/>
              <a:t>dolescents </a:t>
            </a:r>
            <a:r>
              <a:rPr lang="en-US" sz="2800" dirty="0"/>
              <a:t>age </a:t>
            </a:r>
            <a:r>
              <a:rPr lang="en-US" sz="2800" dirty="0" smtClean="0"/>
              <a:t>14-16</a:t>
            </a:r>
          </a:p>
          <a:p>
            <a:pPr lvl="3" defTabSz="914400">
              <a:spcBef>
                <a:spcPts val="0"/>
              </a:spcBef>
              <a:spcAft>
                <a:spcPts val="0"/>
              </a:spcAft>
              <a:buClrTx/>
              <a:buSzTx/>
            </a:pPr>
            <a:r>
              <a:rPr lang="en-US" sz="2800" dirty="0"/>
              <a:t>U</a:t>
            </a:r>
            <a:r>
              <a:rPr lang="en-US" sz="2800" dirty="0" smtClean="0"/>
              <a:t>niversity </a:t>
            </a:r>
            <a:r>
              <a:rPr lang="en-US" sz="2800" dirty="0"/>
              <a:t>students age </a:t>
            </a:r>
            <a:r>
              <a:rPr lang="en-US" sz="2800" dirty="0" smtClean="0"/>
              <a:t>20-27</a:t>
            </a:r>
          </a:p>
          <a:p>
            <a:pPr lvl="3" defTabSz="914400">
              <a:spcBef>
                <a:spcPts val="0"/>
              </a:spcBef>
              <a:spcAft>
                <a:spcPts val="0"/>
              </a:spcAft>
              <a:buClrTx/>
              <a:buSzTx/>
            </a:pPr>
            <a:r>
              <a:rPr lang="en-US" sz="2800" dirty="0"/>
              <a:t>Y</a:t>
            </a:r>
            <a:r>
              <a:rPr lang="en-US" sz="2800" dirty="0" smtClean="0"/>
              <a:t>oung </a:t>
            </a:r>
            <a:r>
              <a:rPr lang="en-US" sz="2800" dirty="0"/>
              <a:t>employees age </a:t>
            </a:r>
            <a:r>
              <a:rPr lang="en-US" sz="2800" dirty="0" smtClean="0"/>
              <a:t>30-45</a:t>
            </a:r>
          </a:p>
          <a:p>
            <a:pPr lvl="3" defTabSz="914400">
              <a:spcBef>
                <a:spcPts val="0"/>
              </a:spcBef>
              <a:spcAft>
                <a:spcPts val="0"/>
              </a:spcAft>
              <a:buClrTx/>
              <a:buSzTx/>
            </a:pPr>
            <a:endParaRPr lang="en-US" sz="2800" dirty="0"/>
          </a:p>
          <a:p>
            <a:pPr marL="0" indent="0" defTabSz="914400">
              <a:spcBef>
                <a:spcPts val="0"/>
              </a:spcBef>
              <a:spcAft>
                <a:spcPts val="0"/>
              </a:spcAft>
              <a:buClrTx/>
              <a:buSzTx/>
              <a:buNone/>
            </a:pPr>
            <a:r>
              <a:rPr lang="en-US" sz="2800" dirty="0" smtClean="0">
                <a:solidFill>
                  <a:schemeClr val="accent2"/>
                </a:solidFill>
              </a:rPr>
              <a:t>Results</a:t>
            </a:r>
            <a:r>
              <a:rPr lang="en-US" sz="2800" dirty="0" smtClean="0"/>
              <a:t>:</a:t>
            </a:r>
          </a:p>
          <a:p>
            <a:pPr lvl="1" defTabSz="914400">
              <a:spcBef>
                <a:spcPts val="0"/>
              </a:spcBef>
              <a:spcAft>
                <a:spcPts val="0"/>
              </a:spcAft>
              <a:buClrTx/>
              <a:buSzTx/>
            </a:pPr>
            <a:r>
              <a:rPr lang="en-US" sz="2600" dirty="0"/>
              <a:t>A</a:t>
            </a:r>
            <a:r>
              <a:rPr lang="en-US" sz="2600" dirty="0" smtClean="0"/>
              <a:t>dolescents </a:t>
            </a:r>
            <a:r>
              <a:rPr lang="en-US" sz="2600" dirty="0"/>
              <a:t>showed the biggest discrepancy between the amount of sleep they desired and the amount of sleep they were getting </a:t>
            </a:r>
            <a:r>
              <a:rPr lang="en-US" sz="2600" dirty="0" smtClean="0"/>
              <a:t>at </a:t>
            </a:r>
            <a:r>
              <a:rPr lang="en-US" sz="2600" dirty="0"/>
              <a:t>night.  </a:t>
            </a:r>
            <a:endParaRPr lang="en-US" sz="2600" dirty="0" smtClean="0"/>
          </a:p>
          <a:p>
            <a:pPr marL="324000" lvl="1" indent="0" defTabSz="914400">
              <a:spcBef>
                <a:spcPts val="0"/>
              </a:spcBef>
              <a:spcAft>
                <a:spcPts val="0"/>
              </a:spcAft>
              <a:buClrTx/>
              <a:buSzTx/>
              <a:buNone/>
            </a:pPr>
            <a:r>
              <a:rPr lang="en-US" sz="2600" dirty="0" smtClean="0"/>
              <a:t> </a:t>
            </a:r>
          </a:p>
          <a:p>
            <a:pPr lvl="1" defTabSz="914400">
              <a:spcBef>
                <a:spcPts val="0"/>
              </a:spcBef>
              <a:spcAft>
                <a:spcPts val="0"/>
              </a:spcAft>
              <a:buClrTx/>
              <a:buSzTx/>
            </a:pPr>
            <a:r>
              <a:rPr lang="en-US" sz="2600" dirty="0"/>
              <a:t>A</a:t>
            </a:r>
            <a:r>
              <a:rPr lang="en-US" sz="2600" dirty="0" smtClean="0"/>
              <a:t>cross </a:t>
            </a:r>
            <a:r>
              <a:rPr lang="en-US" sz="2600" dirty="0"/>
              <a:t>all groups, deficits resulted in universal decline in aspects such as daytime fatigue, apathy, feeling drowsy upon waking, concentration issues, fatigue upon awakening, overall weakness, and reduced inclination to put forth effort. </a:t>
            </a:r>
            <a:endParaRPr lang="en-US" sz="26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14006674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a:t>I</a:t>
            </a:r>
            <a:r>
              <a:rPr lang="en-US" sz="3200" dirty="0" smtClean="0"/>
              <a:t>mpaired </a:t>
            </a:r>
            <a:r>
              <a:rPr lang="en-US" sz="3200" dirty="0"/>
              <a:t>sleep has a myriad of implications in the success and engagement of undergraduate students.  </a:t>
            </a:r>
            <a:endParaRPr lang="en-US" sz="3200" dirty="0" smtClean="0"/>
          </a:p>
          <a:p>
            <a:r>
              <a:rPr lang="en-US" sz="3200" dirty="0" smtClean="0"/>
              <a:t>Most correlated with sleep loss in university students: (</a:t>
            </a:r>
            <a:r>
              <a:rPr lang="en-US" sz="3200" dirty="0" smtClean="0">
                <a:solidFill>
                  <a:schemeClr val="accent2"/>
                </a:solidFill>
              </a:rPr>
              <a:t>Oginska &amp; </a:t>
            </a:r>
            <a:r>
              <a:rPr lang="en-US" sz="3200" dirty="0" err="1" smtClean="0">
                <a:solidFill>
                  <a:schemeClr val="accent2"/>
                </a:solidFill>
              </a:rPr>
              <a:t>Pokorski</a:t>
            </a:r>
            <a:r>
              <a:rPr lang="en-US" sz="3200" dirty="0" smtClean="0"/>
              <a:t>, 2006)</a:t>
            </a:r>
          </a:p>
          <a:p>
            <a:pPr lvl="2"/>
            <a:r>
              <a:rPr lang="en-US" sz="2800" dirty="0" smtClean="0"/>
              <a:t>Feeling fatigued</a:t>
            </a:r>
          </a:p>
          <a:p>
            <a:pPr lvl="2"/>
            <a:r>
              <a:rPr lang="en-US" sz="2800" dirty="0"/>
              <a:t>L</a:t>
            </a:r>
            <a:r>
              <a:rPr lang="en-US" sz="2800" dirty="0" smtClean="0"/>
              <a:t>acking concentration</a:t>
            </a:r>
          </a:p>
          <a:p>
            <a:pPr lvl="2"/>
            <a:r>
              <a:rPr lang="en-US" sz="2800" dirty="0"/>
              <a:t>R</a:t>
            </a:r>
            <a:r>
              <a:rPr lang="en-US" sz="2800" dirty="0" smtClean="0"/>
              <a:t>educed effort</a:t>
            </a:r>
          </a:p>
          <a:p>
            <a:r>
              <a:rPr lang="en-US" sz="3200" dirty="0" smtClean="0"/>
              <a:t>These deficits </a:t>
            </a:r>
            <a:r>
              <a:rPr lang="en-US" sz="3200" dirty="0"/>
              <a:t>may have the greatest impact on the “skills engagement” factor of academic </a:t>
            </a:r>
            <a:r>
              <a:rPr lang="en-US" sz="3200" dirty="0" smtClean="0"/>
              <a:t>engagement:</a:t>
            </a:r>
          </a:p>
          <a:p>
            <a:pPr lvl="2"/>
            <a:r>
              <a:rPr lang="en-US" sz="2800" dirty="0" smtClean="0"/>
              <a:t>“Putting </a:t>
            </a:r>
            <a:r>
              <a:rPr lang="en-US" sz="2800" dirty="0"/>
              <a:t>forth </a:t>
            </a:r>
            <a:r>
              <a:rPr lang="en-US" sz="2800" dirty="0" smtClean="0"/>
              <a:t>effort” </a:t>
            </a:r>
          </a:p>
          <a:p>
            <a:pPr lvl="2"/>
            <a:r>
              <a:rPr lang="en-US" sz="2800" dirty="0" smtClean="0"/>
              <a:t>“</a:t>
            </a:r>
            <a:r>
              <a:rPr lang="en-US" sz="2800" dirty="0"/>
              <a:t>L</a:t>
            </a:r>
            <a:r>
              <a:rPr lang="en-US" sz="2800" dirty="0" smtClean="0"/>
              <a:t>istening </a:t>
            </a:r>
            <a:r>
              <a:rPr lang="en-US" sz="2800" dirty="0"/>
              <a:t>carefully in </a:t>
            </a:r>
            <a:r>
              <a:rPr lang="en-US" sz="2800" dirty="0" smtClean="0"/>
              <a:t>classes” </a:t>
            </a:r>
          </a:p>
          <a:p>
            <a:pPr lvl="2"/>
            <a:r>
              <a:rPr lang="en-US" sz="2800" dirty="0" smtClean="0"/>
              <a:t>“</a:t>
            </a:r>
            <a:r>
              <a:rPr lang="en-US" sz="2800" dirty="0"/>
              <a:t>C</a:t>
            </a:r>
            <a:r>
              <a:rPr lang="en-US" sz="2800" dirty="0" smtClean="0"/>
              <a:t>oming </a:t>
            </a:r>
            <a:r>
              <a:rPr lang="en-US" sz="2800" dirty="0"/>
              <a:t>to class every </a:t>
            </a:r>
            <a:r>
              <a:rPr lang="en-US" sz="2800" dirty="0" smtClean="0"/>
              <a:t>day”  </a:t>
            </a:r>
          </a:p>
        </p:txBody>
      </p:sp>
    </p:spTree>
    <p:extLst>
      <p:ext uri="{BB962C8B-B14F-4D97-AF65-F5344CB8AC3E}">
        <p14:creationId xmlns:p14="http://schemas.microsoft.com/office/powerpoint/2010/main" val="14343377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sz="4000" b="1" dirty="0" err="1">
                <a:solidFill>
                  <a:schemeClr val="accent1"/>
                </a:solidFill>
              </a:rPr>
              <a:t>Zepke</a:t>
            </a:r>
            <a:r>
              <a:rPr lang="en-US" sz="4000" b="1" dirty="0">
                <a:solidFill>
                  <a:schemeClr val="accent1"/>
                </a:solidFill>
              </a:rPr>
              <a:t> and Leach (2010) - Meta-analysis evaluated 93 studies from 10 different </a:t>
            </a:r>
            <a:r>
              <a:rPr lang="en-US" sz="4000" b="1" dirty="0" smtClean="0">
                <a:solidFill>
                  <a:schemeClr val="accent1"/>
                </a:solidFill>
              </a:rPr>
              <a:t>countries focusing on college students. </a:t>
            </a:r>
            <a:r>
              <a:rPr lang="en-US" sz="4000" b="1" dirty="0">
                <a:solidFill>
                  <a:schemeClr val="accent1"/>
                </a:solidFill>
              </a:rPr>
              <a:t>Study results identified four perspectives on school engagement.</a:t>
            </a:r>
          </a:p>
          <a:p>
            <a:pPr marL="0" indent="0">
              <a:buNone/>
            </a:pPr>
            <a:endParaRPr lang="en-US" sz="4000"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26564964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SleeP’s</a:t>
            </a:r>
            <a:r>
              <a:rPr lang="en-US" sz="4000" dirty="0" smtClean="0"/>
              <a:t> impact on Academic Engagement</a:t>
            </a:r>
            <a:endParaRPr lang="en-US" sz="4000" dirty="0"/>
          </a:p>
        </p:txBody>
      </p:sp>
      <p:sp>
        <p:nvSpPr>
          <p:cNvPr id="9" name="Content Placeholder 8"/>
          <p:cNvSpPr>
            <a:spLocks noGrp="1"/>
          </p:cNvSpPr>
          <p:nvPr>
            <p:ph idx="1"/>
          </p:nvPr>
        </p:nvSpPr>
        <p:spPr>
          <a:xfrm>
            <a:off x="581192" y="2082800"/>
            <a:ext cx="11029615" cy="4622800"/>
          </a:xfrm>
        </p:spPr>
        <p:txBody>
          <a:bodyPr anchor="t">
            <a:normAutofit fontScale="77500" lnSpcReduction="20000"/>
          </a:bodyPr>
          <a:lstStyle/>
          <a:p>
            <a:r>
              <a:rPr lang="en-US" sz="3200" dirty="0" smtClean="0"/>
              <a:t>Apathy </a:t>
            </a:r>
            <a:r>
              <a:rPr lang="en-US" sz="3200" dirty="0"/>
              <a:t>was correlated with sleep loss in the adolescent group but was not one of the strongest correlates for the (university) student group.  </a:t>
            </a:r>
            <a:endParaRPr lang="en-US" sz="3200" dirty="0" smtClean="0"/>
          </a:p>
          <a:p>
            <a:endParaRPr lang="en-US" sz="3200" dirty="0" smtClean="0"/>
          </a:p>
          <a:p>
            <a:pPr lvl="2"/>
            <a:r>
              <a:rPr lang="en-US" sz="2800" dirty="0" smtClean="0"/>
              <a:t>“</a:t>
            </a:r>
            <a:r>
              <a:rPr lang="en-US" sz="2800" dirty="0"/>
              <a:t>Emotional engagement” is the factor most tied to the concept of apathy with items such as “finding ways to make the course interesting to me.” </a:t>
            </a:r>
            <a:endParaRPr lang="en-US" sz="2800" dirty="0" smtClean="0"/>
          </a:p>
          <a:p>
            <a:pPr lvl="2"/>
            <a:r>
              <a:rPr lang="en-US" sz="2800" dirty="0" smtClean="0"/>
              <a:t>Emotional </a:t>
            </a:r>
            <a:r>
              <a:rPr lang="en-US" sz="2800" dirty="0"/>
              <a:t>engagement may </a:t>
            </a:r>
            <a:r>
              <a:rPr lang="en-US" sz="2800" dirty="0" smtClean="0"/>
              <a:t>be impacted less by sleep loss than other </a:t>
            </a:r>
            <a:r>
              <a:rPr lang="en-US" sz="2800" dirty="0"/>
              <a:t>areas of academic engagement in college students.</a:t>
            </a:r>
            <a:r>
              <a:rPr lang="en-US" sz="2800" i="1" dirty="0"/>
              <a:t> </a:t>
            </a:r>
            <a:endParaRPr lang="en-US" sz="2800" i="1" dirty="0" smtClean="0"/>
          </a:p>
          <a:p>
            <a:pPr lvl="2"/>
            <a:endParaRPr lang="en-US" sz="2800" i="1" dirty="0" smtClean="0"/>
          </a:p>
          <a:p>
            <a:r>
              <a:rPr lang="en-US" sz="3200" dirty="0" smtClean="0"/>
              <a:t>Consequently</a:t>
            </a:r>
            <a:r>
              <a:rPr lang="en-US" sz="3200" dirty="0"/>
              <a:t>, skills engagement characteristics of attendance and active engagement in the form of taking notes, completing homework, and being organized are likely the areas of engagement most influenced by issues with sleep quality and quantity. </a:t>
            </a:r>
          </a:p>
        </p:txBody>
      </p:sp>
    </p:spTree>
    <p:extLst>
      <p:ext uri="{BB962C8B-B14F-4D97-AF65-F5344CB8AC3E}">
        <p14:creationId xmlns:p14="http://schemas.microsoft.com/office/powerpoint/2010/main" val="165402194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in Undergraduates</a:t>
            </a:r>
            <a:endParaRPr lang="en-US" sz="4000" dirty="0"/>
          </a:p>
        </p:txBody>
      </p:sp>
      <p:sp>
        <p:nvSpPr>
          <p:cNvPr id="9" name="Content Placeholder 8"/>
          <p:cNvSpPr>
            <a:spLocks noGrp="1"/>
          </p:cNvSpPr>
          <p:nvPr>
            <p:ph idx="1"/>
          </p:nvPr>
        </p:nvSpPr>
        <p:spPr>
          <a:xfrm>
            <a:off x="581192" y="2180496"/>
            <a:ext cx="11029615" cy="4271104"/>
          </a:xfrm>
        </p:spPr>
        <p:txBody>
          <a:bodyPr anchor="t">
            <a:normAutofit fontScale="77500" lnSpcReduction="20000"/>
          </a:bodyPr>
          <a:lstStyle/>
          <a:p>
            <a:r>
              <a:rPr lang="en-US" sz="2800" dirty="0"/>
              <a:t>Adolescents show a phase shift in their sleeping habits, including later bedtimes and wake </a:t>
            </a:r>
            <a:r>
              <a:rPr lang="en-US" sz="2800" dirty="0" smtClean="0"/>
              <a:t>times</a:t>
            </a:r>
            <a:r>
              <a:rPr lang="en-US" sz="2800" dirty="0"/>
              <a:t> </a:t>
            </a:r>
            <a:r>
              <a:rPr lang="en-US" sz="1900" dirty="0" smtClean="0"/>
              <a:t>(</a:t>
            </a:r>
            <a:r>
              <a:rPr lang="en-US" sz="1900" dirty="0" smtClean="0">
                <a:solidFill>
                  <a:schemeClr val="accent2"/>
                </a:solidFill>
              </a:rPr>
              <a:t>Brown </a:t>
            </a:r>
            <a:r>
              <a:rPr lang="en-US" sz="1900" dirty="0">
                <a:solidFill>
                  <a:schemeClr val="accent2"/>
                </a:solidFill>
              </a:rPr>
              <a:t>et al., 2001; Crowley, </a:t>
            </a:r>
            <a:r>
              <a:rPr lang="en-US" sz="1900" dirty="0" err="1">
                <a:solidFill>
                  <a:schemeClr val="accent2"/>
                </a:solidFill>
              </a:rPr>
              <a:t>Acebo</a:t>
            </a:r>
            <a:r>
              <a:rPr lang="en-US" sz="1900" dirty="0">
                <a:solidFill>
                  <a:schemeClr val="accent2"/>
                </a:solidFill>
              </a:rPr>
              <a:t>, &amp; </a:t>
            </a:r>
            <a:r>
              <a:rPr lang="en-US" sz="1900" dirty="0" err="1">
                <a:solidFill>
                  <a:schemeClr val="accent2"/>
                </a:solidFill>
              </a:rPr>
              <a:t>Carskadon</a:t>
            </a:r>
            <a:r>
              <a:rPr lang="en-US" sz="1900" dirty="0">
                <a:solidFill>
                  <a:schemeClr val="accent2"/>
                </a:solidFill>
              </a:rPr>
              <a:t>, 2007</a:t>
            </a:r>
            <a:r>
              <a:rPr lang="en-US" sz="1900" dirty="0"/>
              <a:t>)</a:t>
            </a:r>
            <a:r>
              <a:rPr lang="en-US" sz="2800" dirty="0"/>
              <a:t>.  </a:t>
            </a:r>
            <a:endParaRPr lang="en-US" sz="2800" dirty="0" smtClean="0"/>
          </a:p>
          <a:p>
            <a:endParaRPr lang="en-US" sz="2800" dirty="0" smtClean="0"/>
          </a:p>
          <a:p>
            <a:r>
              <a:rPr lang="en-US" sz="2800" dirty="0" smtClean="0"/>
              <a:t>Undergraduate students </a:t>
            </a:r>
            <a:r>
              <a:rPr lang="en-US" sz="2800" dirty="0"/>
              <a:t>show a pattern of reduced sleep quantity and quality </a:t>
            </a:r>
            <a:r>
              <a:rPr lang="en-US" sz="1900" dirty="0"/>
              <a:t>(</a:t>
            </a:r>
            <a:r>
              <a:rPr lang="en-US" sz="1900" dirty="0">
                <a:solidFill>
                  <a:schemeClr val="accent2"/>
                </a:solidFill>
              </a:rPr>
              <a:t>Gaultney, 2010; Gilbert &amp; Weaver, </a:t>
            </a:r>
            <a:r>
              <a:rPr lang="en-US" sz="1900" dirty="0" smtClean="0">
                <a:solidFill>
                  <a:schemeClr val="accent2"/>
                </a:solidFill>
              </a:rPr>
              <a:t>2010</a:t>
            </a:r>
            <a:r>
              <a:rPr lang="en-US" sz="1900" dirty="0" smtClean="0"/>
              <a:t>). </a:t>
            </a:r>
          </a:p>
          <a:p>
            <a:endParaRPr lang="en-US" sz="2000" dirty="0" smtClean="0">
              <a:solidFill>
                <a:schemeClr val="accent2"/>
              </a:solidFill>
            </a:endParaRPr>
          </a:p>
          <a:p>
            <a:r>
              <a:rPr lang="en-US" sz="2800" dirty="0" smtClean="0">
                <a:solidFill>
                  <a:schemeClr val="accent2"/>
                </a:solidFill>
              </a:rPr>
              <a:t>Gaultney</a:t>
            </a:r>
            <a:r>
              <a:rPr lang="en-US" sz="2800" b="1" dirty="0" smtClean="0">
                <a:solidFill>
                  <a:schemeClr val="accent2"/>
                </a:solidFill>
              </a:rPr>
              <a:t> </a:t>
            </a:r>
            <a:r>
              <a:rPr lang="en-US" sz="2800" b="1" dirty="0"/>
              <a:t>(</a:t>
            </a:r>
            <a:r>
              <a:rPr lang="en-US" sz="2800" dirty="0"/>
              <a:t>2010) examined sleep disorders in college students and found that 27% of students showed a risk for a sleep disorder and those students were more likely to have GPAs that fell in the range of academic jeopardy.  </a:t>
            </a:r>
          </a:p>
          <a:p>
            <a:endParaRPr lang="en-US" sz="2800" dirty="0" smtClean="0"/>
          </a:p>
          <a:p>
            <a:r>
              <a:rPr lang="en-US" sz="2800" dirty="0" smtClean="0"/>
              <a:t>Researchers </a:t>
            </a:r>
            <a:r>
              <a:rPr lang="en-US" sz="2800" dirty="0"/>
              <a:t>saw improvements in the sleep length, latency, and other sleep practices of university students participating in a simple sleep education intervention. </a:t>
            </a:r>
            <a:r>
              <a:rPr lang="en-US" dirty="0"/>
              <a:t>(</a:t>
            </a:r>
            <a:r>
              <a:rPr lang="en-US" sz="1900" dirty="0" smtClean="0">
                <a:solidFill>
                  <a:schemeClr val="accent2"/>
                </a:solidFill>
              </a:rPr>
              <a:t>Orzech</a:t>
            </a:r>
            <a:r>
              <a:rPr lang="en-US" sz="1900" dirty="0">
                <a:solidFill>
                  <a:schemeClr val="accent2"/>
                </a:solidFill>
              </a:rPr>
              <a:t>, </a:t>
            </a:r>
            <a:r>
              <a:rPr lang="en-US" sz="1900" dirty="0" err="1">
                <a:solidFill>
                  <a:schemeClr val="accent2"/>
                </a:solidFill>
              </a:rPr>
              <a:t>Salafsky</a:t>
            </a:r>
            <a:r>
              <a:rPr lang="en-US" sz="1900" dirty="0">
                <a:solidFill>
                  <a:schemeClr val="accent2"/>
                </a:solidFill>
              </a:rPr>
              <a:t>, &amp; Hamilton </a:t>
            </a:r>
            <a:r>
              <a:rPr lang="en-US" sz="1900" dirty="0" smtClean="0">
                <a:solidFill>
                  <a:schemeClr val="accent2"/>
                </a:solidFill>
              </a:rPr>
              <a:t>2011</a:t>
            </a:r>
            <a:r>
              <a:rPr lang="en-US" sz="1900" dirty="0" smtClean="0">
                <a:solidFill>
                  <a:schemeClr val="tx1"/>
                </a:solidFill>
              </a:rPr>
              <a:t>).</a:t>
            </a:r>
          </a:p>
          <a:p>
            <a:endParaRPr lang="en-US" sz="19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9969837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Habits </a:t>
            </a:r>
            <a:endParaRPr lang="en-US" sz="4000" dirty="0"/>
          </a:p>
        </p:txBody>
      </p:sp>
      <p:sp>
        <p:nvSpPr>
          <p:cNvPr id="9" name="Content Placeholder 8"/>
          <p:cNvSpPr>
            <a:spLocks noGrp="1"/>
          </p:cNvSpPr>
          <p:nvPr>
            <p:ph idx="1"/>
          </p:nvPr>
        </p:nvSpPr>
        <p:spPr>
          <a:xfrm>
            <a:off x="581192" y="2180496"/>
            <a:ext cx="11029615" cy="4271104"/>
          </a:xfrm>
        </p:spPr>
        <p:txBody>
          <a:bodyPr anchor="t">
            <a:normAutofit/>
          </a:bodyPr>
          <a:lstStyle/>
          <a:p>
            <a:r>
              <a:rPr lang="en-US" sz="2800" dirty="0" smtClean="0"/>
              <a:t>Sleep deprived </a:t>
            </a:r>
            <a:r>
              <a:rPr lang="en-US" sz="2800" dirty="0"/>
              <a:t>students </a:t>
            </a:r>
            <a:r>
              <a:rPr lang="en-US" sz="2800" dirty="0" smtClean="0"/>
              <a:t>do not show good knowledge of their functioning </a:t>
            </a:r>
            <a:r>
              <a:rPr lang="en-US" dirty="0" smtClean="0"/>
              <a:t>(</a:t>
            </a:r>
            <a:r>
              <a:rPr lang="en-US" dirty="0" smtClean="0">
                <a:solidFill>
                  <a:schemeClr val="accent2"/>
                </a:solidFill>
              </a:rPr>
              <a:t>Pilcher </a:t>
            </a:r>
            <a:r>
              <a:rPr lang="en-US" dirty="0">
                <a:solidFill>
                  <a:schemeClr val="accent2"/>
                </a:solidFill>
              </a:rPr>
              <a:t>&amp; Walters, 1997</a:t>
            </a:r>
            <a:r>
              <a:rPr lang="en-US" dirty="0"/>
              <a:t>).  </a:t>
            </a:r>
            <a:endParaRPr lang="en-US" dirty="0" smtClean="0"/>
          </a:p>
          <a:p>
            <a:endParaRPr lang="en-US" dirty="0" smtClean="0"/>
          </a:p>
          <a:p>
            <a:r>
              <a:rPr lang="en-US" sz="2800" dirty="0"/>
              <a:t>I</a:t>
            </a:r>
            <a:r>
              <a:rPr lang="en-US" sz="2800" dirty="0" smtClean="0"/>
              <a:t>t </a:t>
            </a:r>
            <a:r>
              <a:rPr lang="en-US" sz="2800" dirty="0"/>
              <a:t>is important to teach and reinforce healthy sleeping habits for these students </a:t>
            </a:r>
            <a:r>
              <a:rPr lang="en-US" dirty="0"/>
              <a:t>(</a:t>
            </a:r>
            <a:r>
              <a:rPr lang="en-US" dirty="0">
                <a:solidFill>
                  <a:schemeClr val="accent2"/>
                </a:solidFill>
              </a:rPr>
              <a:t>Brown &amp; </a:t>
            </a:r>
            <a:r>
              <a:rPr lang="en-US" dirty="0" err="1">
                <a:solidFill>
                  <a:schemeClr val="accent2"/>
                </a:solidFill>
              </a:rPr>
              <a:t>Bulboltz</a:t>
            </a:r>
            <a:r>
              <a:rPr lang="en-US" dirty="0">
                <a:solidFill>
                  <a:schemeClr val="accent2"/>
                </a:solidFill>
              </a:rPr>
              <a:t>, 2002</a:t>
            </a:r>
            <a:r>
              <a:rPr lang="en-US" dirty="0"/>
              <a:t>). </a:t>
            </a:r>
            <a:endParaRPr lang="en-US" dirty="0" smtClean="0"/>
          </a:p>
          <a:p>
            <a:endParaRPr lang="en-US" dirty="0" smtClean="0"/>
          </a:p>
          <a:p>
            <a:r>
              <a:rPr lang="en-US" sz="2800" dirty="0" smtClean="0"/>
              <a:t>Students </a:t>
            </a:r>
            <a:r>
              <a:rPr lang="en-US" sz="2800" dirty="0"/>
              <a:t>with misperceptions of positive sleep behaviors are more likely to have more impaired sleep habits </a:t>
            </a:r>
            <a:r>
              <a:rPr lang="en-US" dirty="0"/>
              <a:t>(</a:t>
            </a:r>
            <a:r>
              <a:rPr lang="en-US" dirty="0">
                <a:solidFill>
                  <a:schemeClr val="accent2"/>
                </a:solidFill>
              </a:rPr>
              <a:t>Hicks, Lucero-Gorman, &amp; Bautista, 1999</a:t>
            </a:r>
            <a:r>
              <a:rPr lang="en-US" dirty="0"/>
              <a:t>). </a:t>
            </a:r>
            <a:endParaRPr lang="en-US"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425271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ctr">
            <a:normAutofit/>
          </a:bodyPr>
          <a:lstStyle/>
          <a:p>
            <a:pPr marL="0" indent="0" algn="ctr">
              <a:buNone/>
            </a:pPr>
            <a:r>
              <a:rPr lang="en-US" sz="3200" dirty="0" smtClean="0"/>
              <a:t>Sleep Hygiene (SH) are behaviors </a:t>
            </a:r>
            <a:r>
              <a:rPr lang="en-US" sz="3200" dirty="0"/>
              <a:t>related to improved sleep conditions as well as sleep quantity and quality.</a:t>
            </a:r>
            <a:r>
              <a:rPr lang="en-US" sz="3200" dirty="0" smtClean="0"/>
              <a:t> </a:t>
            </a:r>
            <a:endParaRPr lang="en-US" sz="3200" dirty="0"/>
          </a:p>
        </p:txBody>
      </p:sp>
    </p:spTree>
    <p:extLst>
      <p:ext uri="{BB962C8B-B14F-4D97-AF65-F5344CB8AC3E}">
        <p14:creationId xmlns:p14="http://schemas.microsoft.com/office/powerpoint/2010/main" val="93894318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385404"/>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Includes (</a:t>
            </a:r>
            <a:r>
              <a:rPr lang="en-US" sz="2800" dirty="0" err="1" smtClean="0"/>
              <a:t>Stepanski</a:t>
            </a:r>
            <a:r>
              <a:rPr lang="en-US" sz="2800" dirty="0" smtClean="0"/>
              <a:t> &amp; Wyatt, 2003):</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r>
              <a:rPr lang="en-US" sz="2400" dirty="0">
                <a:solidFill>
                  <a:schemeClr val="accent2"/>
                </a:solidFill>
              </a:rPr>
              <a:t>C</a:t>
            </a:r>
            <a:r>
              <a:rPr lang="en-US" sz="2400" dirty="0" smtClean="0">
                <a:solidFill>
                  <a:schemeClr val="accent2"/>
                </a:solidFill>
              </a:rPr>
              <a:t>onsistent/variable </a:t>
            </a:r>
            <a:r>
              <a:rPr lang="en-US" sz="2400" dirty="0">
                <a:solidFill>
                  <a:schemeClr val="accent2"/>
                </a:solidFill>
              </a:rPr>
              <a:t>sleep </a:t>
            </a:r>
            <a:r>
              <a:rPr lang="en-US" sz="2400" dirty="0" smtClean="0">
                <a:solidFill>
                  <a:schemeClr val="accent2"/>
                </a:solidFill>
              </a:rPr>
              <a:t>bedtimes/waking</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L</a:t>
            </a:r>
            <a:r>
              <a:rPr lang="en-US" sz="2400" dirty="0" smtClean="0">
                <a:solidFill>
                  <a:schemeClr val="accent2"/>
                </a:solidFill>
              </a:rPr>
              <a:t>ight </a:t>
            </a:r>
            <a:r>
              <a:rPr lang="en-US" sz="2400" dirty="0">
                <a:solidFill>
                  <a:schemeClr val="accent2"/>
                </a:solidFill>
              </a:rPr>
              <a:t>and noise </a:t>
            </a:r>
            <a:r>
              <a:rPr lang="en-US" sz="2400" dirty="0" smtClean="0">
                <a:solidFill>
                  <a:schemeClr val="accent2"/>
                </a:solidFill>
              </a:rPr>
              <a:t>conditions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N</a:t>
            </a:r>
            <a:r>
              <a:rPr lang="en-US" sz="2400" dirty="0" smtClean="0">
                <a:solidFill>
                  <a:schemeClr val="accent2"/>
                </a:solidFill>
              </a:rPr>
              <a:t>aps/homeostatic pressure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I</a:t>
            </a:r>
            <a:r>
              <a:rPr lang="en-US" sz="2400" dirty="0" smtClean="0">
                <a:solidFill>
                  <a:schemeClr val="accent2"/>
                </a:solidFill>
              </a:rPr>
              <a:t>mpact </a:t>
            </a:r>
            <a:r>
              <a:rPr lang="en-US" sz="2400" dirty="0">
                <a:solidFill>
                  <a:schemeClr val="accent2"/>
                </a:solidFill>
              </a:rPr>
              <a:t>of stimulants/depressives including alcohol, caffeine, and prescription </a:t>
            </a:r>
            <a:r>
              <a:rPr lang="en-US" sz="2400" dirty="0" smtClean="0">
                <a:solidFill>
                  <a:schemeClr val="accent2"/>
                </a:solidFill>
              </a:rPr>
              <a:t>medications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E</a:t>
            </a:r>
            <a:r>
              <a:rPr lang="en-US" sz="2400" dirty="0" smtClean="0">
                <a:solidFill>
                  <a:schemeClr val="accent2"/>
                </a:solidFill>
              </a:rPr>
              <a:t>xercising </a:t>
            </a:r>
            <a:r>
              <a:rPr lang="en-US" sz="2400" dirty="0">
                <a:solidFill>
                  <a:schemeClr val="accent2"/>
                </a:solidFill>
              </a:rPr>
              <a:t>close to bed </a:t>
            </a:r>
            <a:r>
              <a:rPr lang="en-US" sz="2400" dirty="0" smtClean="0">
                <a:solidFill>
                  <a:schemeClr val="accent2"/>
                </a:solidFill>
              </a:rPr>
              <a:t>time</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S</a:t>
            </a:r>
            <a:r>
              <a:rPr lang="en-US" sz="2400" dirty="0" smtClean="0">
                <a:solidFill>
                  <a:schemeClr val="accent2"/>
                </a:solidFill>
              </a:rPr>
              <a:t>pending </a:t>
            </a:r>
            <a:r>
              <a:rPr lang="en-US" sz="2400" dirty="0">
                <a:solidFill>
                  <a:schemeClr val="accent2"/>
                </a:solidFill>
              </a:rPr>
              <a:t>time in bed while not sleeping, for example, watching television, reading, etc</a:t>
            </a:r>
            <a:r>
              <a:rPr lang="en-US" sz="2400" dirty="0" smtClean="0">
                <a:solidFill>
                  <a:schemeClr val="accent2"/>
                </a:solidFill>
              </a:rPr>
              <a:t>.</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erforming </a:t>
            </a:r>
            <a:r>
              <a:rPr lang="en-US" sz="2400" dirty="0">
                <a:solidFill>
                  <a:schemeClr val="accent2"/>
                </a:solidFill>
              </a:rPr>
              <a:t>mental activities, planning, etc. in bed or just before </a:t>
            </a:r>
            <a:r>
              <a:rPr lang="en-US" sz="2400" dirty="0" smtClean="0">
                <a:solidFill>
                  <a:schemeClr val="accent2"/>
                </a:solidFill>
              </a:rPr>
              <a:t>bedtime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smtClean="0">
                <a:solidFill>
                  <a:schemeClr val="accent2"/>
                </a:solidFill>
              </a:rPr>
              <a:t>Using electronics before bedtime (those emitting blue light)</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oor </a:t>
            </a:r>
            <a:r>
              <a:rPr lang="en-US" sz="2400" dirty="0">
                <a:solidFill>
                  <a:schemeClr val="accent2"/>
                </a:solidFill>
              </a:rPr>
              <a:t>sleep </a:t>
            </a:r>
            <a:r>
              <a:rPr lang="en-US" sz="2400" dirty="0" smtClean="0">
                <a:solidFill>
                  <a:schemeClr val="accent2"/>
                </a:solidFill>
              </a:rPr>
              <a:t>conditions/bedding </a:t>
            </a:r>
            <a:endParaRPr lang="en-US" sz="2400" dirty="0">
              <a:solidFill>
                <a:schemeClr val="accent2"/>
              </a:solidFill>
            </a:endParaRPr>
          </a:p>
        </p:txBody>
      </p:sp>
    </p:spTree>
    <p:extLst>
      <p:ext uri="{BB962C8B-B14F-4D97-AF65-F5344CB8AC3E}">
        <p14:creationId xmlns:p14="http://schemas.microsoft.com/office/powerpoint/2010/main" val="84931854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20304"/>
          </a:xfrm>
        </p:spPr>
        <p:txBody>
          <a:bodyPr anchor="t">
            <a:normAutofit fontScale="77500" lnSpcReduction="20000"/>
          </a:bodyPr>
          <a:lstStyle/>
          <a:p>
            <a:pPr marL="0" indent="0">
              <a:buNone/>
            </a:pPr>
            <a:r>
              <a:rPr lang="en-US" sz="3200" dirty="0" smtClean="0"/>
              <a:t>Research:</a:t>
            </a:r>
          </a:p>
          <a:p>
            <a:pPr marL="0" indent="0">
              <a:buNone/>
            </a:pPr>
            <a:r>
              <a:rPr lang="en-US" sz="3200" dirty="0" smtClean="0">
                <a:solidFill>
                  <a:schemeClr val="accent1"/>
                </a:solidFill>
              </a:rPr>
              <a:t>Mindell</a:t>
            </a:r>
            <a:r>
              <a:rPr lang="en-US" sz="3200" dirty="0">
                <a:solidFill>
                  <a:schemeClr val="accent1"/>
                </a:solidFill>
              </a:rPr>
              <a:t>, Meltzer, </a:t>
            </a:r>
            <a:r>
              <a:rPr lang="en-US" sz="3200" dirty="0" err="1">
                <a:solidFill>
                  <a:schemeClr val="accent1"/>
                </a:solidFill>
              </a:rPr>
              <a:t>Carskadon</a:t>
            </a:r>
            <a:r>
              <a:rPr lang="en-US" sz="3200" dirty="0">
                <a:solidFill>
                  <a:schemeClr val="accent1"/>
                </a:solidFill>
              </a:rPr>
              <a:t>, and </a:t>
            </a:r>
            <a:r>
              <a:rPr lang="en-US" sz="3200" dirty="0" err="1">
                <a:solidFill>
                  <a:schemeClr val="accent1"/>
                </a:solidFill>
              </a:rPr>
              <a:t>Chervin</a:t>
            </a:r>
            <a:r>
              <a:rPr lang="en-US" sz="3200" dirty="0">
                <a:solidFill>
                  <a:schemeClr val="accent1"/>
                </a:solidFill>
              </a:rPr>
              <a:t> </a:t>
            </a:r>
            <a:r>
              <a:rPr lang="en-US" sz="3200" dirty="0"/>
              <a:t>(2009</a:t>
            </a:r>
            <a:r>
              <a:rPr lang="en-US" sz="3200" dirty="0" smtClean="0"/>
              <a:t>): </a:t>
            </a:r>
          </a:p>
          <a:p>
            <a:pPr lvl="1"/>
            <a:r>
              <a:rPr lang="en-US" sz="3000" dirty="0" smtClean="0"/>
              <a:t>Poor </a:t>
            </a:r>
            <a:r>
              <a:rPr lang="en-US" sz="3000" dirty="0"/>
              <a:t>sleep hygiene practices were associated with reduced sleep quantity and quality</a:t>
            </a:r>
            <a:r>
              <a:rPr lang="en-US" sz="3000" dirty="0" smtClean="0"/>
              <a:t>. </a:t>
            </a:r>
            <a:r>
              <a:rPr lang="en-US" sz="3200" dirty="0" smtClean="0"/>
              <a:t>(in </a:t>
            </a:r>
            <a:r>
              <a:rPr lang="en-US" sz="3200" dirty="0"/>
              <a:t>infants and </a:t>
            </a:r>
            <a:r>
              <a:rPr lang="en-US" sz="3200" dirty="0" smtClean="0"/>
              <a:t>children). </a:t>
            </a:r>
            <a:endParaRPr lang="en-US" sz="3000" dirty="0" smtClean="0"/>
          </a:p>
          <a:p>
            <a:pPr lvl="1"/>
            <a:r>
              <a:rPr lang="en-US" sz="3000" dirty="0" smtClean="0"/>
              <a:t>Late </a:t>
            </a:r>
            <a:r>
              <a:rPr lang="en-US" sz="3000" dirty="0"/>
              <a:t>bedtimes were associated with extended sleep latency times.  </a:t>
            </a:r>
            <a:endParaRPr lang="en-US" sz="3000" dirty="0" smtClean="0"/>
          </a:p>
          <a:p>
            <a:pPr lvl="1"/>
            <a:r>
              <a:rPr lang="en-US" sz="3000" dirty="0" smtClean="0"/>
              <a:t>Getting less sleep was associated with:</a:t>
            </a:r>
          </a:p>
          <a:p>
            <a:pPr lvl="3"/>
            <a:r>
              <a:rPr lang="en-US" sz="2600" dirty="0" smtClean="0"/>
              <a:t>Late bedtimes </a:t>
            </a:r>
          </a:p>
          <a:p>
            <a:pPr lvl="3"/>
            <a:r>
              <a:rPr lang="en-US" sz="2600" dirty="0" smtClean="0"/>
              <a:t>Caffeine consumption</a:t>
            </a:r>
          </a:p>
          <a:p>
            <a:pPr lvl="3"/>
            <a:r>
              <a:rPr lang="en-US" sz="2600" dirty="0"/>
              <a:t>L</a:t>
            </a:r>
            <a:r>
              <a:rPr lang="en-US" sz="2600" dirty="0" smtClean="0"/>
              <a:t>ack </a:t>
            </a:r>
            <a:r>
              <a:rPr lang="en-US" sz="2600" dirty="0"/>
              <a:t>of a consistent bedtime </a:t>
            </a:r>
            <a:r>
              <a:rPr lang="en-US" sz="2600" dirty="0" smtClean="0"/>
              <a:t>routine</a:t>
            </a:r>
          </a:p>
          <a:p>
            <a:pPr lvl="3"/>
            <a:r>
              <a:rPr lang="en-US" sz="2600" dirty="0" smtClean="0"/>
              <a:t>Having </a:t>
            </a:r>
            <a:r>
              <a:rPr lang="en-US" sz="2600" dirty="0"/>
              <a:t>a television in the bedroom</a:t>
            </a:r>
            <a:r>
              <a:rPr lang="en-US" sz="2600" dirty="0" smtClean="0"/>
              <a:t>.  </a:t>
            </a:r>
            <a:endParaRPr lang="en-US" sz="2600" dirty="0"/>
          </a:p>
          <a:p>
            <a:pPr marL="0" indent="0">
              <a:buNone/>
            </a:pPr>
            <a:endParaRPr lang="en-US" sz="3200" dirty="0"/>
          </a:p>
        </p:txBody>
      </p:sp>
    </p:spTree>
    <p:extLst>
      <p:ext uri="{BB962C8B-B14F-4D97-AF65-F5344CB8AC3E}">
        <p14:creationId xmlns:p14="http://schemas.microsoft.com/office/powerpoint/2010/main" val="17295207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20304"/>
          </a:xfrm>
        </p:spPr>
        <p:txBody>
          <a:bodyPr anchor="t">
            <a:normAutofit/>
          </a:bodyPr>
          <a:lstStyle/>
          <a:p>
            <a:pPr marL="0" indent="0">
              <a:buNone/>
            </a:pPr>
            <a:r>
              <a:rPr lang="en-US" sz="3200" dirty="0" smtClean="0"/>
              <a:t>Research:</a:t>
            </a:r>
          </a:p>
          <a:p>
            <a:pPr marL="0" indent="0">
              <a:buNone/>
            </a:pPr>
            <a:r>
              <a:rPr lang="en-US" sz="3200" dirty="0" smtClean="0"/>
              <a:t>ABCs of SLEEPING </a:t>
            </a:r>
            <a:r>
              <a:rPr lang="en-US" sz="3200" dirty="0" smtClean="0"/>
              <a:t>(</a:t>
            </a:r>
            <a:r>
              <a:rPr lang="en-US" sz="2800" dirty="0"/>
              <a:t>Allen, </a:t>
            </a:r>
            <a:r>
              <a:rPr lang="en-US" sz="2800" dirty="0" err="1"/>
              <a:t>Howlett</a:t>
            </a:r>
            <a:r>
              <a:rPr lang="en-US" sz="2800" dirty="0"/>
              <a:t>, </a:t>
            </a:r>
            <a:r>
              <a:rPr lang="en-US" sz="2800" dirty="0" err="1"/>
              <a:t>Coulombe</a:t>
            </a:r>
            <a:r>
              <a:rPr lang="en-US" sz="2800" dirty="0"/>
              <a:t>, &amp; </a:t>
            </a:r>
            <a:r>
              <a:rPr lang="en-US" sz="2800" dirty="0" err="1"/>
              <a:t>Corkum</a:t>
            </a:r>
            <a:r>
              <a:rPr lang="en-US" sz="2800" dirty="0"/>
              <a:t>, 2016</a:t>
            </a:r>
            <a:r>
              <a:rPr lang="en-US" sz="3200" dirty="0" smtClean="0"/>
              <a:t>): </a:t>
            </a:r>
            <a:endParaRPr lang="en-US" sz="3200" dirty="0" smtClean="0"/>
          </a:p>
          <a:p>
            <a:pPr lvl="1"/>
            <a:r>
              <a:rPr lang="en-US" sz="3200" dirty="0" smtClean="0"/>
              <a:t>Sleep hygiene recommendations that show efficacy and overlap with older populations include:</a:t>
            </a:r>
          </a:p>
          <a:p>
            <a:pPr lvl="3"/>
            <a:r>
              <a:rPr lang="en-US" sz="2800" dirty="0" smtClean="0"/>
              <a:t>consistent bedtimes/wake-times</a:t>
            </a:r>
          </a:p>
          <a:p>
            <a:pPr lvl="3"/>
            <a:r>
              <a:rPr lang="en-US" sz="2800" dirty="0" smtClean="0"/>
              <a:t>limiting </a:t>
            </a:r>
            <a:r>
              <a:rPr lang="en-US" sz="2800" dirty="0"/>
              <a:t>electronics during and after bedtime</a:t>
            </a:r>
            <a:r>
              <a:rPr lang="en-US" sz="2600" dirty="0" smtClean="0"/>
              <a:t> </a:t>
            </a:r>
            <a:endParaRPr lang="en-US" sz="2600" dirty="0" smtClean="0"/>
          </a:p>
          <a:p>
            <a:pPr marL="0" indent="0">
              <a:buNone/>
            </a:pPr>
            <a:endParaRPr lang="en-US" sz="3200" dirty="0"/>
          </a:p>
        </p:txBody>
      </p:sp>
    </p:spTree>
    <p:extLst>
      <p:ext uri="{BB962C8B-B14F-4D97-AF65-F5344CB8AC3E}">
        <p14:creationId xmlns:p14="http://schemas.microsoft.com/office/powerpoint/2010/main" val="84213505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245704"/>
          </a:xfrm>
        </p:spPr>
        <p:txBody>
          <a:bodyPr anchor="t">
            <a:normAutofit lnSpcReduction="10000"/>
          </a:bodyPr>
          <a:lstStyle/>
          <a:p>
            <a:pPr marL="0" indent="0">
              <a:buNone/>
            </a:pPr>
            <a:r>
              <a:rPr lang="en-US" sz="3200" dirty="0" smtClean="0"/>
              <a:t>Research:</a:t>
            </a:r>
          </a:p>
          <a:p>
            <a:pPr marL="0" indent="0">
              <a:buNone/>
            </a:pPr>
            <a:r>
              <a:rPr lang="en-US" sz="3200" dirty="0">
                <a:solidFill>
                  <a:schemeClr val="accent1"/>
                </a:solidFill>
              </a:rPr>
              <a:t>Brown et al. </a:t>
            </a:r>
            <a:r>
              <a:rPr lang="en-US" sz="3200" dirty="0"/>
              <a:t>(2002) </a:t>
            </a:r>
            <a:r>
              <a:rPr lang="en-US" sz="3200" dirty="0" smtClean="0"/>
              <a:t>: </a:t>
            </a:r>
          </a:p>
          <a:p>
            <a:r>
              <a:rPr lang="en-US" sz="2800" dirty="0"/>
              <a:t>S</a:t>
            </a:r>
            <a:r>
              <a:rPr lang="en-US" sz="2800" dirty="0" smtClean="0"/>
              <a:t>leep </a:t>
            </a:r>
            <a:r>
              <a:rPr lang="en-US" sz="2800" dirty="0"/>
              <a:t>practices are associated with quality sleep for </a:t>
            </a:r>
            <a:r>
              <a:rPr lang="en-US" sz="2800" dirty="0" smtClean="0"/>
              <a:t>university students</a:t>
            </a:r>
          </a:p>
          <a:p>
            <a:endParaRPr lang="en-US" sz="2000" dirty="0" smtClean="0"/>
          </a:p>
          <a:p>
            <a:r>
              <a:rPr lang="en-US" sz="2800" dirty="0" smtClean="0"/>
              <a:t>Items that showed </a:t>
            </a:r>
            <a:r>
              <a:rPr lang="en-US" sz="2800" dirty="0"/>
              <a:t>more </a:t>
            </a:r>
            <a:r>
              <a:rPr lang="en-US" sz="2800" dirty="0" smtClean="0"/>
              <a:t>significance: </a:t>
            </a:r>
          </a:p>
          <a:p>
            <a:pPr lvl="2"/>
            <a:r>
              <a:rPr lang="en-US" sz="2400" dirty="0"/>
              <a:t>V</a:t>
            </a:r>
            <a:r>
              <a:rPr lang="en-US" sz="2400" dirty="0" smtClean="0"/>
              <a:t>ariable </a:t>
            </a:r>
            <a:r>
              <a:rPr lang="en-US" sz="2400" dirty="0"/>
              <a:t>sleep </a:t>
            </a:r>
            <a:r>
              <a:rPr lang="en-US" sz="2400" dirty="0" smtClean="0"/>
              <a:t>schedules</a:t>
            </a:r>
          </a:p>
          <a:p>
            <a:pPr lvl="2"/>
            <a:r>
              <a:rPr lang="en-US" sz="2400" dirty="0"/>
              <a:t>W</a:t>
            </a:r>
            <a:r>
              <a:rPr lang="en-US" sz="2400" dirty="0" smtClean="0"/>
              <a:t>orrying </a:t>
            </a:r>
            <a:r>
              <a:rPr lang="en-US" sz="2400" dirty="0"/>
              <a:t>at sleep </a:t>
            </a:r>
            <a:r>
              <a:rPr lang="en-US" sz="2400" dirty="0" smtClean="0"/>
              <a:t>onset</a:t>
            </a:r>
          </a:p>
          <a:p>
            <a:pPr lvl="2"/>
            <a:r>
              <a:rPr lang="en-US" sz="2400" dirty="0"/>
              <a:t>B</a:t>
            </a:r>
            <a:r>
              <a:rPr lang="en-US" sz="2400" dirty="0" smtClean="0"/>
              <a:t>eing </a:t>
            </a:r>
            <a:r>
              <a:rPr lang="en-US" sz="2400" dirty="0"/>
              <a:t>thirsty at bedtime.  </a:t>
            </a:r>
          </a:p>
        </p:txBody>
      </p:sp>
    </p:spTree>
    <p:extLst>
      <p:ext uri="{BB962C8B-B14F-4D97-AF65-F5344CB8AC3E}">
        <p14:creationId xmlns:p14="http://schemas.microsoft.com/office/powerpoint/2010/main" val="81257063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Exercise</a:t>
            </a:r>
            <a:endParaRPr lang="en-US" dirty="0"/>
          </a:p>
        </p:txBody>
      </p:sp>
      <p:sp>
        <p:nvSpPr>
          <p:cNvPr id="5" name="Text Placeholder 4"/>
          <p:cNvSpPr>
            <a:spLocks noGrp="1"/>
          </p:cNvSpPr>
          <p:nvPr>
            <p:ph type="body" idx="1"/>
          </p:nvPr>
        </p:nvSpPr>
        <p:spPr/>
        <p:txBody>
          <a:bodyPr>
            <a:normAutofit/>
          </a:bodyPr>
          <a:lstStyle/>
          <a:p>
            <a:r>
              <a:rPr lang="en-US" sz="2800" dirty="0" smtClean="0"/>
              <a:t>Exercise</a:t>
            </a:r>
            <a:endParaRPr lang="en-US" sz="2800" dirty="0"/>
          </a:p>
        </p:txBody>
      </p:sp>
      <p:pic>
        <p:nvPicPr>
          <p:cNvPr id="6" name="Picture 5"/>
          <p:cNvPicPr>
            <a:picLocks noChangeAspect="1"/>
          </p:cNvPicPr>
          <p:nvPr/>
        </p:nvPicPr>
        <p:blipFill>
          <a:blip r:embed="rId3"/>
          <a:stretch>
            <a:fillRect/>
          </a:stretch>
        </p:blipFill>
        <p:spPr>
          <a:xfrm>
            <a:off x="3746499" y="707110"/>
            <a:ext cx="4699000" cy="4673600"/>
          </a:xfrm>
          <a:prstGeom prst="rect">
            <a:avLst/>
          </a:prstGeom>
        </p:spPr>
      </p:pic>
    </p:spTree>
    <p:extLst>
      <p:ext uri="{BB962C8B-B14F-4D97-AF65-F5344CB8AC3E}">
        <p14:creationId xmlns:p14="http://schemas.microsoft.com/office/powerpoint/2010/main" val="129436712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p:txBody>
          <a:bodyPr anchor="t">
            <a:normAutofit fontScale="92500"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Fedewa</a:t>
            </a:r>
            <a:r>
              <a:rPr lang="en-US" sz="2800" u="sng" dirty="0" smtClean="0">
                <a:solidFill>
                  <a:schemeClr val="accent2"/>
                </a:solidFill>
              </a:rPr>
              <a:t> &amp; </a:t>
            </a:r>
            <a:r>
              <a:rPr lang="en-US" sz="2800" u="sng" dirty="0" err="1" smtClean="0">
                <a:solidFill>
                  <a:schemeClr val="accent2"/>
                </a:solidFill>
              </a:rPr>
              <a:t>Ahn</a:t>
            </a:r>
            <a:r>
              <a:rPr lang="en-US" sz="2800" u="sng" dirty="0" smtClean="0">
                <a:solidFill>
                  <a:schemeClr val="accent2"/>
                </a:solidFill>
              </a:rPr>
              <a:t> </a:t>
            </a:r>
            <a:r>
              <a:rPr lang="en-US" sz="2800" dirty="0" smtClean="0"/>
              <a:t>(2011) meta-analysis:</a:t>
            </a:r>
          </a:p>
          <a:p>
            <a:pPr lvl="2" defTabSz="914400">
              <a:spcBef>
                <a:spcPts val="0"/>
              </a:spcBef>
              <a:spcAft>
                <a:spcPts val="0"/>
              </a:spcAft>
              <a:buClrTx/>
              <a:buSzTx/>
            </a:pPr>
            <a:r>
              <a:rPr lang="en-US" sz="2400" dirty="0"/>
              <a:t>A</a:t>
            </a:r>
            <a:r>
              <a:rPr lang="en-US" sz="2400" dirty="0" smtClean="0"/>
              <a:t>nalyzed </a:t>
            </a:r>
            <a:r>
              <a:rPr lang="en-US" sz="2400" dirty="0"/>
              <a:t>59 studies from 1947 to 2009 </a:t>
            </a:r>
            <a:endParaRPr lang="en-US" sz="2400" dirty="0" smtClean="0"/>
          </a:p>
          <a:p>
            <a:pPr lvl="2" defTabSz="914400">
              <a:spcBef>
                <a:spcPts val="0"/>
              </a:spcBef>
              <a:spcAft>
                <a:spcPts val="0"/>
              </a:spcAft>
              <a:buClrTx/>
              <a:buSzTx/>
            </a:pPr>
            <a:endParaRPr lang="en-US" sz="2400" dirty="0"/>
          </a:p>
          <a:p>
            <a:pPr lvl="2" defTabSz="914400">
              <a:spcBef>
                <a:spcPts val="0"/>
              </a:spcBef>
              <a:spcAft>
                <a:spcPts val="0"/>
              </a:spcAft>
              <a:buClrTx/>
              <a:buSzTx/>
            </a:pPr>
            <a:r>
              <a:rPr lang="en-US" sz="2400" dirty="0"/>
              <a:t>F</a:t>
            </a:r>
            <a:r>
              <a:rPr lang="en-US" sz="2400" dirty="0" smtClean="0"/>
              <a:t>ound </a:t>
            </a:r>
            <a:r>
              <a:rPr lang="en-US" sz="2400" dirty="0"/>
              <a:t>a significant positive effect on both achievement and cognitive outcomes</a:t>
            </a:r>
            <a:r>
              <a:rPr lang="en-US" sz="2400" dirty="0" smtClean="0"/>
              <a:t>.</a:t>
            </a:r>
          </a:p>
          <a:p>
            <a:pPr lvl="2"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a:t>A</a:t>
            </a:r>
            <a:r>
              <a:rPr lang="en-US" sz="2400" dirty="0" smtClean="0"/>
              <a:t>erobic </a:t>
            </a:r>
            <a:r>
              <a:rPr lang="en-US" sz="2400" dirty="0"/>
              <a:t>exercises resulted in the largest impact on cognitive functioning and academic </a:t>
            </a:r>
            <a:r>
              <a:rPr lang="en-US" sz="2400" dirty="0" smtClean="0"/>
              <a:t>achievement</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Flexibility did not show significant results</a:t>
            </a:r>
          </a:p>
          <a:p>
            <a:pPr lvl="4" defTabSz="914400">
              <a:spcBef>
                <a:spcPts val="0"/>
              </a:spcBef>
              <a:spcAft>
                <a:spcPts val="0"/>
              </a:spcAft>
              <a:buClrTx/>
              <a:buSzTx/>
            </a:pPr>
            <a:endParaRPr lang="en-US" sz="2400" dirty="0" smtClean="0"/>
          </a:p>
          <a:p>
            <a:pPr lvl="4" defTabSz="914400">
              <a:spcBef>
                <a:spcPts val="0"/>
              </a:spcBef>
              <a:spcAft>
                <a:spcPts val="0"/>
              </a:spcAft>
              <a:buClrTx/>
              <a:buSzTx/>
            </a:pPr>
            <a:r>
              <a:rPr lang="en-US" sz="2400" dirty="0" smtClean="0"/>
              <a:t>As </a:t>
            </a:r>
            <a:r>
              <a:rPr lang="en-US" sz="2400" dirty="0"/>
              <a:t>exercise activity levels increase so do academic achievement levels.</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669422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6A8407-6E91-4016-8325-7CD98CF75952}"/>
              </a:ext>
            </a:extLst>
          </p:cNvPr>
          <p:cNvSpPr>
            <a:spLocks noGrp="1"/>
          </p:cNvSpPr>
          <p:nvPr>
            <p:ph type="title"/>
          </p:nvPr>
        </p:nvSpPr>
        <p:spPr/>
        <p:txBody>
          <a:bodyPr>
            <a:normAutofit fontScale="90000"/>
          </a:bodyPr>
          <a:lstStyle/>
          <a:p>
            <a:pPr marL="305435" indent="-305435">
              <a:spcBef>
                <a:spcPct val="20000"/>
              </a:spcBef>
              <a:spcAft>
                <a:spcPts val="600"/>
              </a:spcAft>
              <a:buChar char="•"/>
            </a:pPr>
            <a:endParaRPr lang="en-US" dirty="0"/>
          </a:p>
          <a:p>
            <a:pPr marL="305435" indent="-305435">
              <a:spcBef>
                <a:spcPct val="20000"/>
              </a:spcBef>
              <a:spcAft>
                <a:spcPts val="600"/>
              </a:spcAft>
              <a:buChar char="•"/>
            </a:pPr>
            <a:r>
              <a:rPr lang="en-US" dirty="0" err="1"/>
              <a:t>Zepke</a:t>
            </a:r>
            <a:r>
              <a:rPr lang="en-US" dirty="0"/>
              <a:t> and Leach (2010): four perspectives on school </a:t>
            </a:r>
            <a:r>
              <a:rPr lang="en-US" dirty="0" smtClean="0"/>
              <a:t>engagement in college students.</a:t>
            </a:r>
            <a:endParaRPr lang="en-US" dirty="0">
              <a:solidFill>
                <a:schemeClr val="tx1"/>
              </a:solidFill>
            </a:endParaRPr>
          </a:p>
        </p:txBody>
      </p:sp>
      <p:sp>
        <p:nvSpPr>
          <p:cNvPr id="3" name="Content Placeholder 2">
            <a:extLst>
              <a:ext uri="{FF2B5EF4-FFF2-40B4-BE49-F238E27FC236}">
                <a16:creationId xmlns:a16="http://schemas.microsoft.com/office/drawing/2014/main" xmlns="" id="{6ECB7624-8009-47A7-805C-CC3ADC23E71A}"/>
              </a:ext>
            </a:extLst>
          </p:cNvPr>
          <p:cNvSpPr>
            <a:spLocks noGrp="1"/>
          </p:cNvSpPr>
          <p:nvPr>
            <p:ph idx="1"/>
          </p:nvPr>
        </p:nvSpPr>
        <p:spPr/>
        <p:txBody>
          <a:bodyPr>
            <a:normAutofit/>
          </a:bodyPr>
          <a:lstStyle/>
          <a:p>
            <a:pPr marL="342900" indent="-342900">
              <a:buAutoNum type="arabicPeriod"/>
            </a:pPr>
            <a:r>
              <a:rPr lang="en-US" sz="2000" b="1"/>
              <a:t>Motivation and agency</a:t>
            </a:r>
            <a:r>
              <a:rPr lang="en-US"/>
              <a:t> - engaged students are intrinsically motivated and want to exercise their agency</a:t>
            </a:r>
          </a:p>
          <a:p>
            <a:pPr marL="342900" indent="-342900">
              <a:buAutoNum type="arabicPeriod"/>
            </a:pPr>
            <a:r>
              <a:rPr lang="en-US" sz="2000" b="1"/>
              <a:t>Transactional engagement</a:t>
            </a:r>
            <a:r>
              <a:rPr lang="en-US"/>
              <a:t> - students and teachers engage with each other</a:t>
            </a:r>
            <a:endParaRPr lang="en-US">
              <a:solidFill>
                <a:srgbClr val="000000"/>
              </a:solidFill>
            </a:endParaRPr>
          </a:p>
          <a:p>
            <a:pPr marL="342900" indent="-342900">
              <a:buAutoNum type="arabicPeriod"/>
            </a:pPr>
            <a:r>
              <a:rPr lang="en-US" sz="2000" b="1"/>
              <a:t>Institutional support</a:t>
            </a:r>
            <a:r>
              <a:rPr lang="en-US"/>
              <a:t> - Institutions provide an environment conducive to learning </a:t>
            </a:r>
            <a:endParaRPr lang="en-US">
              <a:solidFill>
                <a:srgbClr val="000000"/>
              </a:solidFill>
            </a:endParaRPr>
          </a:p>
          <a:p>
            <a:pPr marL="342900" indent="-342900">
              <a:buAutoNum type="arabicPeriod"/>
            </a:pPr>
            <a:r>
              <a:rPr lang="en-US" sz="2000" b="1"/>
              <a:t>Active citizenship</a:t>
            </a:r>
            <a:r>
              <a:rPr lang="en-US"/>
              <a:t> - students and institutions work together to enable challenges to social beliefs and practices</a:t>
            </a:r>
            <a:endParaRPr lang="en-US">
              <a:solidFill>
                <a:srgbClr val="000000"/>
              </a:solidFill>
            </a:endParaRPr>
          </a:p>
          <a:p>
            <a:pPr marL="305435" indent="-305435"/>
            <a:endParaRPr lang="en-US"/>
          </a:p>
          <a:p>
            <a:pPr marL="305435" indent="-305435"/>
            <a:endParaRPr lang="en-US">
              <a:solidFill>
                <a:srgbClr val="3D3D3D"/>
              </a:solidFill>
            </a:endParaRPr>
          </a:p>
          <a:p>
            <a:pPr marL="305435" indent="-305435"/>
            <a:endParaRPr lang="en-US"/>
          </a:p>
        </p:txBody>
      </p:sp>
      <p:sp>
        <p:nvSpPr>
          <p:cNvPr id="4" name="TextBox 3">
            <a:extLst>
              <a:ext uri="{FF2B5EF4-FFF2-40B4-BE49-F238E27FC236}">
                <a16:creationId xmlns:a16="http://schemas.microsoft.com/office/drawing/2014/main" xmlns="" id="{CE1ADBB0-651A-4FC2-BF9D-EE38045503B1}"/>
              </a:ext>
            </a:extLst>
          </p:cNvPr>
          <p:cNvSpPr txBox="1"/>
          <p:nvPr/>
        </p:nvSpPr>
        <p:spPr>
          <a:xfrm>
            <a:off x="1192213" y="4829175"/>
            <a:ext cx="10023187" cy="923330"/>
          </a:xfrm>
          <a:prstGeom prst="rect">
            <a:avLst/>
          </a:prstGeom>
          <a:ln>
            <a:solidFill>
              <a:schemeClr val="accent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School engagement is a complex concept that incorporates both internal factors such as attention, effort, affect, and motivation, and extrinsic factors such as teacher/student relations, conducive learning environments, and effective institutional support and interactions with students.</a:t>
            </a:r>
          </a:p>
        </p:txBody>
      </p:sp>
    </p:spTree>
    <p:extLst>
      <p:ext uri="{BB962C8B-B14F-4D97-AF65-F5344CB8AC3E}">
        <p14:creationId xmlns:p14="http://schemas.microsoft.com/office/powerpoint/2010/main" val="160062941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a:xfrm>
            <a:off x="581192" y="2180496"/>
            <a:ext cx="11029615" cy="43854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u="sng" dirty="0" err="1" smtClean="0">
                <a:solidFill>
                  <a:schemeClr val="accent2"/>
                </a:solidFill>
              </a:rPr>
              <a:t>Rasberry</a:t>
            </a:r>
            <a:r>
              <a:rPr lang="en-US" sz="2800" u="sng" dirty="0" smtClean="0">
                <a:solidFill>
                  <a:schemeClr val="accent2"/>
                </a:solidFill>
              </a:rPr>
              <a:t> et al.</a:t>
            </a:r>
            <a:r>
              <a:rPr lang="en-US" sz="2800" dirty="0" smtClean="0">
                <a:solidFill>
                  <a:schemeClr val="accent2"/>
                </a:solidFill>
              </a:rPr>
              <a:t> </a:t>
            </a:r>
            <a:r>
              <a:rPr lang="en-US" sz="2800" dirty="0" smtClean="0"/>
              <a:t>(2011) meta-analysis:</a:t>
            </a:r>
          </a:p>
          <a:p>
            <a:pPr lvl="1"/>
            <a:r>
              <a:rPr lang="en-US" sz="2000" dirty="0" smtClean="0"/>
              <a:t>Review </a:t>
            </a:r>
            <a:r>
              <a:rPr lang="en-US" sz="2000" dirty="0"/>
              <a:t>of 50 related research </a:t>
            </a:r>
            <a:r>
              <a:rPr lang="en-US" sz="2000" dirty="0" smtClean="0"/>
              <a:t>studies</a:t>
            </a:r>
          </a:p>
          <a:p>
            <a:pPr lvl="1"/>
            <a:r>
              <a:rPr lang="en-US" sz="2000" dirty="0" smtClean="0"/>
              <a:t>Association between </a:t>
            </a:r>
            <a:r>
              <a:rPr lang="en-US" sz="2000" dirty="0"/>
              <a:t>school-based physical activity and academic performance, including achievement, cognitive functioning, attitudes related to school, and academic behaviors such as organization, attendance, and on-task behaviors.  </a:t>
            </a:r>
            <a:endParaRPr lang="en-US" sz="2000" dirty="0" smtClean="0"/>
          </a:p>
          <a:p>
            <a:pPr marL="0" indent="0">
              <a:buNone/>
            </a:pPr>
            <a:r>
              <a:rPr lang="en-US" sz="2800" u="sng" dirty="0" smtClean="0">
                <a:solidFill>
                  <a:schemeClr val="accent2"/>
                </a:solidFill>
              </a:rPr>
              <a:t>Singh </a:t>
            </a:r>
            <a:r>
              <a:rPr lang="en-US" sz="2800" u="sng" dirty="0">
                <a:solidFill>
                  <a:schemeClr val="accent2"/>
                </a:solidFill>
              </a:rPr>
              <a:t>et al. </a:t>
            </a:r>
            <a:r>
              <a:rPr lang="en-US" sz="2800" dirty="0"/>
              <a:t>(</a:t>
            </a:r>
            <a:r>
              <a:rPr lang="en-US" sz="2800" dirty="0" smtClean="0"/>
              <a:t>2012) meta-analysis:</a:t>
            </a:r>
          </a:p>
          <a:p>
            <a:pPr lvl="1"/>
            <a:r>
              <a:rPr lang="en-US" sz="2000" dirty="0" smtClean="0"/>
              <a:t>Significant </a:t>
            </a:r>
            <a:r>
              <a:rPr lang="en-US" sz="2000" dirty="0"/>
              <a:t>and positive relationship between activity and </a:t>
            </a:r>
            <a:r>
              <a:rPr lang="en-US" sz="2000" dirty="0" smtClean="0"/>
              <a:t>academic performance</a:t>
            </a:r>
            <a:r>
              <a:rPr lang="en-US" sz="2000" dirty="0"/>
              <a:t>.  </a:t>
            </a:r>
            <a:endParaRPr lang="en-US" sz="2000" dirty="0" smtClean="0"/>
          </a:p>
          <a:p>
            <a:pPr lvl="1"/>
            <a:r>
              <a:rPr lang="en-US" sz="2000" dirty="0" smtClean="0"/>
              <a:t>They used </a:t>
            </a:r>
            <a:r>
              <a:rPr lang="en-US" sz="2000" dirty="0"/>
              <a:t>inclusion standards allowing for longitudinal and intervention-based studies only, for which results are more reliable. </a:t>
            </a:r>
          </a:p>
        </p:txBody>
      </p:sp>
    </p:spTree>
    <p:extLst>
      <p:ext uri="{BB962C8B-B14F-4D97-AF65-F5344CB8AC3E}">
        <p14:creationId xmlns:p14="http://schemas.microsoft.com/office/powerpoint/2010/main" val="110048507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334604"/>
          </a:xfrm>
        </p:spPr>
        <p:txBody>
          <a:bodyPr anchor="t">
            <a:normAutofit/>
          </a:bodyPr>
          <a:lstStyle/>
          <a:p>
            <a:pPr marL="0" indent="0">
              <a:buNone/>
            </a:pPr>
            <a:r>
              <a:rPr lang="en-US" sz="2800" u="sng" dirty="0" err="1" smtClean="0">
                <a:solidFill>
                  <a:schemeClr val="accent2"/>
                </a:solidFill>
              </a:rPr>
              <a:t>Fedewa</a:t>
            </a:r>
            <a:r>
              <a:rPr lang="en-US" sz="2800" u="sng" dirty="0" smtClean="0">
                <a:solidFill>
                  <a:schemeClr val="accent2"/>
                </a:solidFill>
              </a:rPr>
              <a:t> </a:t>
            </a:r>
            <a:r>
              <a:rPr lang="en-US" sz="2800" u="sng" dirty="0">
                <a:solidFill>
                  <a:schemeClr val="accent2"/>
                </a:solidFill>
              </a:rPr>
              <a:t>and </a:t>
            </a:r>
            <a:r>
              <a:rPr lang="en-US" sz="2800" u="sng" dirty="0" err="1">
                <a:solidFill>
                  <a:schemeClr val="accent2"/>
                </a:solidFill>
              </a:rPr>
              <a:t>Ahn</a:t>
            </a:r>
            <a:r>
              <a:rPr lang="en-US" sz="2800" u="sng" dirty="0">
                <a:solidFill>
                  <a:schemeClr val="accent2"/>
                </a:solidFill>
              </a:rPr>
              <a:t> </a:t>
            </a:r>
            <a:r>
              <a:rPr lang="en-US" sz="2800" dirty="0"/>
              <a:t>(2011</a:t>
            </a:r>
            <a:r>
              <a:rPr lang="en-US" sz="2800" dirty="0" smtClean="0"/>
              <a:t>):</a:t>
            </a:r>
          </a:p>
          <a:p>
            <a:pPr marL="324000" lvl="1" indent="0">
              <a:buNone/>
            </a:pPr>
            <a:r>
              <a:rPr lang="en-US" sz="2600" dirty="0" smtClean="0"/>
              <a:t>“Physical </a:t>
            </a:r>
            <a:r>
              <a:rPr lang="en-US" sz="2600" dirty="0"/>
              <a:t>activity provided three times per week exerted the strongest effect on children’s cognitive outcomes and achievement.” (pg. 531).</a:t>
            </a:r>
            <a:r>
              <a:rPr lang="en-US" sz="2600" b="1" dirty="0"/>
              <a:t> </a:t>
            </a:r>
            <a:endParaRPr lang="en-US" sz="2600" b="1" dirty="0" smtClean="0"/>
          </a:p>
          <a:p>
            <a:pPr marL="324000" lvl="1" indent="0">
              <a:buNone/>
            </a:pPr>
            <a:endParaRPr lang="en-US" sz="2600" b="1" dirty="0" smtClean="0"/>
          </a:p>
          <a:p>
            <a:pPr marL="0" indent="0">
              <a:buNone/>
            </a:pPr>
            <a:r>
              <a:rPr lang="en-US" sz="2800" u="sng" dirty="0" smtClean="0">
                <a:solidFill>
                  <a:schemeClr val="accent2"/>
                </a:solidFill>
              </a:rPr>
              <a:t>Coe </a:t>
            </a:r>
            <a:r>
              <a:rPr lang="en-US" sz="2800" u="sng" dirty="0">
                <a:solidFill>
                  <a:schemeClr val="accent2"/>
                </a:solidFill>
              </a:rPr>
              <a:t>et al. </a:t>
            </a:r>
            <a:r>
              <a:rPr lang="en-US" sz="2800" dirty="0"/>
              <a:t>(2006</a:t>
            </a:r>
            <a:r>
              <a:rPr lang="en-US" sz="2800" dirty="0" smtClean="0"/>
              <a:t>):</a:t>
            </a:r>
          </a:p>
          <a:p>
            <a:pPr lvl="1"/>
            <a:r>
              <a:rPr lang="en-US" sz="2600" dirty="0" smtClean="0"/>
              <a:t>Moderate </a:t>
            </a:r>
            <a:r>
              <a:rPr lang="en-US" sz="2600" dirty="0"/>
              <a:t>levels of physical activity did not impact academic performance, while vigorous exercise was significantly associated with higher achievement. </a:t>
            </a:r>
            <a:endParaRPr lang="en-US" sz="2600" dirty="0" smtClean="0"/>
          </a:p>
          <a:p>
            <a:pPr lvl="1"/>
            <a:r>
              <a:rPr lang="en-US" sz="2600" dirty="0" smtClean="0"/>
              <a:t>“</a:t>
            </a:r>
            <a:r>
              <a:rPr lang="en-US" sz="2600" dirty="0"/>
              <a:t>T</a:t>
            </a:r>
            <a:r>
              <a:rPr lang="en-US" sz="2600" dirty="0" smtClean="0"/>
              <a:t>hreshold </a:t>
            </a:r>
            <a:r>
              <a:rPr lang="en-US" sz="2600" dirty="0"/>
              <a:t>level of physical activity</a:t>
            </a:r>
            <a:r>
              <a:rPr lang="en-US" sz="2600" dirty="0" smtClean="0"/>
              <a:t>”(</a:t>
            </a:r>
            <a:r>
              <a:rPr lang="en-US" sz="2600" dirty="0"/>
              <a:t>pg. 1517).</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7464043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a:xfrm>
            <a:off x="581192" y="2180496"/>
            <a:ext cx="11029615" cy="4537804"/>
          </a:xfrm>
        </p:spPr>
        <p:txBody>
          <a:bodyPr anchor="t">
            <a:normAutofit fontScale="25000" lnSpcReduction="20000"/>
          </a:bodyPr>
          <a:lstStyle/>
          <a:p>
            <a:pPr marL="0" indent="0">
              <a:buNone/>
            </a:pPr>
            <a:r>
              <a:rPr lang="en-US" sz="9600" u="sng" dirty="0" err="1" smtClean="0">
                <a:solidFill>
                  <a:schemeClr val="accent2"/>
                </a:solidFill>
              </a:rPr>
              <a:t>Galper</a:t>
            </a:r>
            <a:r>
              <a:rPr lang="en-US" sz="9600" u="sng" dirty="0" smtClean="0">
                <a:solidFill>
                  <a:schemeClr val="accent2"/>
                </a:solidFill>
              </a:rPr>
              <a:t> </a:t>
            </a:r>
            <a:r>
              <a:rPr lang="en-US" sz="9600" u="sng" dirty="0">
                <a:solidFill>
                  <a:schemeClr val="accent2"/>
                </a:solidFill>
              </a:rPr>
              <a:t>et al. </a:t>
            </a:r>
            <a:r>
              <a:rPr lang="en-US" sz="9600" dirty="0"/>
              <a:t>(2006</a:t>
            </a:r>
            <a:r>
              <a:rPr lang="en-US" sz="9600" dirty="0" smtClean="0"/>
              <a:t>):</a:t>
            </a:r>
          </a:p>
          <a:p>
            <a:pPr lvl="1"/>
            <a:r>
              <a:rPr lang="en-US" sz="7200" dirty="0" smtClean="0"/>
              <a:t>Evaluated impact </a:t>
            </a:r>
            <a:r>
              <a:rPr lang="en-US" sz="7200" dirty="0"/>
              <a:t>of exercise on mental </a:t>
            </a:r>
            <a:r>
              <a:rPr lang="en-US" sz="7200" dirty="0" smtClean="0"/>
              <a:t>health</a:t>
            </a:r>
          </a:p>
          <a:p>
            <a:pPr lvl="1"/>
            <a:r>
              <a:rPr lang="en-US" sz="7200" dirty="0"/>
              <a:t>C</a:t>
            </a:r>
            <a:r>
              <a:rPr lang="en-US" sz="7200" dirty="0" smtClean="0"/>
              <a:t>lassified </a:t>
            </a:r>
            <a:r>
              <a:rPr lang="en-US" sz="7200" dirty="0"/>
              <a:t>physical activity into four </a:t>
            </a:r>
            <a:r>
              <a:rPr lang="en-US" sz="7200" dirty="0" smtClean="0"/>
              <a:t>groups </a:t>
            </a:r>
            <a:r>
              <a:rPr lang="en-US" sz="7200" dirty="0"/>
              <a:t>based on miles per week of walking, jogging, and </a:t>
            </a:r>
            <a:r>
              <a:rPr lang="en-US" sz="7200" dirty="0" smtClean="0"/>
              <a:t>running:  </a:t>
            </a:r>
            <a:endParaRPr lang="en-US" sz="7200" dirty="0"/>
          </a:p>
          <a:p>
            <a:pPr marL="936900" lvl="2" indent="-342900"/>
            <a:r>
              <a:rPr lang="en-US" sz="7200" dirty="0"/>
              <a:t>I</a:t>
            </a:r>
            <a:r>
              <a:rPr lang="en-US" sz="7200" dirty="0" smtClean="0"/>
              <a:t>nactive </a:t>
            </a:r>
            <a:r>
              <a:rPr lang="en-US" sz="7200" dirty="0"/>
              <a:t>(&lt; </a:t>
            </a:r>
            <a:r>
              <a:rPr lang="en-US" sz="7200" dirty="0" smtClean="0"/>
              <a:t>1)</a:t>
            </a:r>
          </a:p>
          <a:p>
            <a:pPr marL="936900" lvl="2" indent="-342900"/>
            <a:r>
              <a:rPr lang="en-US" sz="7200" dirty="0"/>
              <a:t>I</a:t>
            </a:r>
            <a:r>
              <a:rPr lang="en-US" sz="7200" dirty="0" smtClean="0"/>
              <a:t>nsufficiently </a:t>
            </a:r>
            <a:r>
              <a:rPr lang="en-US" sz="7200" dirty="0"/>
              <a:t>active (</a:t>
            </a:r>
            <a:r>
              <a:rPr lang="en-US" sz="7200" dirty="0" smtClean="0"/>
              <a:t>1-10)</a:t>
            </a:r>
          </a:p>
          <a:p>
            <a:pPr marL="936900" lvl="2" indent="-342900"/>
            <a:r>
              <a:rPr lang="en-US" sz="7200" dirty="0"/>
              <a:t>S</a:t>
            </a:r>
            <a:r>
              <a:rPr lang="en-US" sz="7200" dirty="0" smtClean="0"/>
              <a:t>ufficiently </a:t>
            </a:r>
            <a:r>
              <a:rPr lang="en-US" sz="7200" dirty="0"/>
              <a:t>active (</a:t>
            </a:r>
            <a:r>
              <a:rPr lang="en-US" sz="7200" dirty="0" smtClean="0"/>
              <a:t>11-19)</a:t>
            </a:r>
          </a:p>
          <a:p>
            <a:pPr marL="936900" lvl="2" indent="-342900"/>
            <a:r>
              <a:rPr lang="en-US" sz="7200" dirty="0"/>
              <a:t>H</a:t>
            </a:r>
            <a:r>
              <a:rPr lang="en-US" sz="7200" dirty="0" smtClean="0"/>
              <a:t>ighly </a:t>
            </a:r>
            <a:r>
              <a:rPr lang="en-US" sz="7200" dirty="0"/>
              <a:t>active (&gt;=20</a:t>
            </a:r>
            <a:r>
              <a:rPr lang="en-US" sz="7200" dirty="0" smtClean="0"/>
              <a:t>).  </a:t>
            </a:r>
          </a:p>
          <a:p>
            <a:pPr marL="594000" lvl="2" indent="0">
              <a:buNone/>
            </a:pPr>
            <a:endParaRPr lang="en-US" sz="2400" dirty="0" smtClean="0"/>
          </a:p>
          <a:p>
            <a:pPr marL="0" indent="0">
              <a:buNone/>
            </a:pPr>
            <a:r>
              <a:rPr lang="en-US" sz="8000" dirty="0" smtClean="0">
                <a:solidFill>
                  <a:schemeClr val="accent2"/>
                </a:solidFill>
              </a:rPr>
              <a:t>Results:</a:t>
            </a:r>
          </a:p>
          <a:p>
            <a:r>
              <a:rPr lang="en-US" sz="7200" dirty="0"/>
              <a:t>D</a:t>
            </a:r>
            <a:r>
              <a:rPr lang="en-US" sz="7200" dirty="0" smtClean="0"/>
              <a:t>ose-response </a:t>
            </a:r>
            <a:r>
              <a:rPr lang="en-US" sz="7200" dirty="0"/>
              <a:t>was seen for the effects of physical activity </a:t>
            </a:r>
            <a:r>
              <a:rPr lang="en-US" sz="7200" dirty="0" smtClean="0"/>
              <a:t>level</a:t>
            </a:r>
          </a:p>
          <a:p>
            <a:r>
              <a:rPr lang="en-US" sz="7200" dirty="0"/>
              <a:t>N</a:t>
            </a:r>
            <a:r>
              <a:rPr lang="en-US" sz="7200" dirty="0" smtClean="0"/>
              <a:t>o </a:t>
            </a:r>
            <a:r>
              <a:rPr lang="en-US" sz="7200" dirty="0"/>
              <a:t>significant differences between the sufficiently active and highly active groups when it came to the impact on depressive symptoms and emotional </a:t>
            </a:r>
            <a:r>
              <a:rPr lang="en-US" sz="7200" dirty="0" smtClean="0"/>
              <a:t>well-being.</a:t>
            </a:r>
          </a:p>
          <a:p>
            <a:r>
              <a:rPr lang="en-US" sz="7200" dirty="0" smtClean="0"/>
              <a:t>They </a:t>
            </a:r>
            <a:r>
              <a:rPr lang="en-US" sz="7200" dirty="0"/>
              <a:t>theorize that the dose-response reaches a plateau at the equivalent of 30 minutes of (almost) daily aerobic activity.</a:t>
            </a:r>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39664175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&amp; Stress</a:t>
            </a:r>
            <a:endParaRPr lang="en-US" sz="4000" dirty="0"/>
          </a:p>
        </p:txBody>
      </p:sp>
      <p:sp>
        <p:nvSpPr>
          <p:cNvPr id="9" name="Content Placeholder 8"/>
          <p:cNvSpPr>
            <a:spLocks noGrp="1"/>
          </p:cNvSpPr>
          <p:nvPr>
            <p:ph idx="1"/>
          </p:nvPr>
        </p:nvSpPr>
        <p:spPr>
          <a:xfrm>
            <a:off x="581192" y="2180496"/>
            <a:ext cx="11029615" cy="4550504"/>
          </a:xfrm>
        </p:spPr>
        <p:txBody>
          <a:bodyPr anchor="t">
            <a:normAutofit fontScale="70000" lnSpcReduction="20000"/>
          </a:bodyPr>
          <a:lstStyle/>
          <a:p>
            <a:pPr marL="0" lvl="2" indent="0" defTabSz="914400">
              <a:spcBef>
                <a:spcPts val="0"/>
              </a:spcBef>
              <a:spcAft>
                <a:spcPts val="0"/>
              </a:spcAft>
              <a:buClrTx/>
              <a:buSzTx/>
              <a:buNone/>
            </a:pPr>
            <a:r>
              <a:rPr lang="en-US" sz="2800" u="sng" dirty="0" smtClean="0">
                <a:solidFill>
                  <a:schemeClr val="accent2"/>
                </a:solidFill>
              </a:rPr>
              <a:t>Manger </a:t>
            </a:r>
            <a:r>
              <a:rPr lang="en-US" sz="2800" u="sng" dirty="0">
                <a:solidFill>
                  <a:schemeClr val="accent2"/>
                </a:solidFill>
              </a:rPr>
              <a:t>and Motta </a:t>
            </a:r>
            <a:r>
              <a:rPr lang="en-US" sz="2800" dirty="0"/>
              <a:t>(2005</a:t>
            </a:r>
            <a:r>
              <a:rPr lang="en-US" sz="2800" dirty="0" smtClean="0"/>
              <a:t>): </a:t>
            </a:r>
          </a:p>
          <a:p>
            <a:pPr marL="342000" lvl="3" indent="0" defTabSz="914400">
              <a:spcBef>
                <a:spcPts val="0"/>
              </a:spcBef>
              <a:spcAft>
                <a:spcPts val="0"/>
              </a:spcAft>
              <a:buClrTx/>
              <a:buSzTx/>
              <a:buNone/>
            </a:pPr>
            <a:r>
              <a:rPr lang="en-US" sz="2600" dirty="0"/>
              <a:t>A</a:t>
            </a:r>
            <a:r>
              <a:rPr lang="en-US" sz="2600" dirty="0" smtClean="0"/>
              <a:t> intervention (</a:t>
            </a:r>
            <a:r>
              <a:rPr lang="en-US" sz="2600" dirty="0"/>
              <a:t>12-session aerobic </a:t>
            </a:r>
            <a:r>
              <a:rPr lang="en-US" sz="2600" dirty="0" smtClean="0"/>
              <a:t>exercise) </a:t>
            </a:r>
            <a:r>
              <a:rPr lang="en-US" sz="2600" dirty="0"/>
              <a:t>improved the symptoms of PTSD, anxiety, and depression.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Puterman</a:t>
            </a:r>
            <a:r>
              <a:rPr lang="en-US" sz="2800" u="sng" dirty="0" smtClean="0">
                <a:solidFill>
                  <a:schemeClr val="accent2"/>
                </a:solidFill>
              </a:rPr>
              <a:t> </a:t>
            </a:r>
            <a:r>
              <a:rPr lang="en-US" sz="2800" u="sng" dirty="0">
                <a:solidFill>
                  <a:schemeClr val="accent2"/>
                </a:solidFill>
              </a:rPr>
              <a:t>et al. </a:t>
            </a:r>
            <a:r>
              <a:rPr lang="en-US" sz="2800" dirty="0"/>
              <a:t>(2010</a:t>
            </a:r>
            <a:r>
              <a:rPr lang="en-US" sz="2800" dirty="0" smtClean="0"/>
              <a:t>):</a:t>
            </a:r>
          </a:p>
          <a:p>
            <a:pPr marL="799200" lvl="3" indent="-457200" defTabSz="914400">
              <a:spcBef>
                <a:spcPts val="0"/>
              </a:spcBef>
              <a:spcAft>
                <a:spcPts val="0"/>
              </a:spcAft>
              <a:buClrTx/>
              <a:buSzTx/>
            </a:pPr>
            <a:r>
              <a:rPr lang="en-US" sz="2600" dirty="0"/>
              <a:t>S</a:t>
            </a:r>
            <a:r>
              <a:rPr lang="en-US" sz="2600" dirty="0" smtClean="0"/>
              <a:t>ignificant </a:t>
            </a:r>
            <a:r>
              <a:rPr lang="en-US" sz="2600" dirty="0"/>
              <a:t>moderating effect of exercise on the impact of perceived stress levels on telomere length. </a:t>
            </a:r>
            <a:endParaRPr lang="en-US" sz="2600" dirty="0" smtClean="0"/>
          </a:p>
          <a:p>
            <a:pPr marL="799200" lvl="3" indent="-457200" defTabSz="914400">
              <a:spcBef>
                <a:spcPts val="0"/>
              </a:spcBef>
              <a:spcAft>
                <a:spcPts val="0"/>
              </a:spcAft>
              <a:buClrTx/>
              <a:buSzTx/>
            </a:pPr>
            <a:endParaRPr lang="en-US" sz="2600" dirty="0"/>
          </a:p>
          <a:p>
            <a:pPr marL="799200" lvl="3" indent="-457200" defTabSz="914400">
              <a:spcBef>
                <a:spcPts val="0"/>
              </a:spcBef>
              <a:spcAft>
                <a:spcPts val="0"/>
              </a:spcAft>
              <a:buClrTx/>
              <a:buSzTx/>
            </a:pPr>
            <a:r>
              <a:rPr lang="en-US" sz="2600" dirty="0" smtClean="0"/>
              <a:t>These </a:t>
            </a:r>
            <a:r>
              <a:rPr lang="en-US" sz="2600" dirty="0"/>
              <a:t>researchers concluded that: “Vigorous physical activity appears to protect those experiencing high stress by buffering its relationship with telomere length” (pg. 1). </a:t>
            </a:r>
            <a:endParaRPr lang="en-US" sz="2600" dirty="0" smtClean="0"/>
          </a:p>
          <a:p>
            <a:pPr marL="342000" lvl="3" indent="0" defTabSz="914400">
              <a:spcBef>
                <a:spcPts val="0"/>
              </a:spcBef>
              <a:spcAft>
                <a:spcPts val="0"/>
              </a:spcAft>
              <a:buClrTx/>
              <a:buSzTx/>
              <a:buNone/>
            </a:pPr>
            <a:endParaRPr lang="en-US" sz="2600" dirty="0"/>
          </a:p>
          <a:p>
            <a:pPr marL="0" lvl="2" indent="0" defTabSz="914400">
              <a:spcBef>
                <a:spcPts val="0"/>
              </a:spcBef>
              <a:spcAft>
                <a:spcPts val="0"/>
              </a:spcAft>
              <a:buClrTx/>
              <a:buSzTx/>
              <a:buNone/>
            </a:pPr>
            <a:r>
              <a:rPr lang="en-US" sz="2800" u="sng" dirty="0" err="1" smtClean="0">
                <a:solidFill>
                  <a:schemeClr val="accent2"/>
                </a:solidFill>
              </a:rPr>
              <a:t>VanKim</a:t>
            </a:r>
            <a:r>
              <a:rPr lang="en-US" sz="2800" u="sng" dirty="0" smtClean="0">
                <a:solidFill>
                  <a:schemeClr val="accent2"/>
                </a:solidFill>
              </a:rPr>
              <a:t> </a:t>
            </a:r>
            <a:r>
              <a:rPr lang="en-US" sz="2800" u="sng" dirty="0">
                <a:solidFill>
                  <a:schemeClr val="accent2"/>
                </a:solidFill>
              </a:rPr>
              <a:t>and Nelson </a:t>
            </a:r>
            <a:r>
              <a:rPr lang="en-US" sz="2800" dirty="0"/>
              <a:t>(2013</a:t>
            </a:r>
            <a:r>
              <a:rPr lang="en-US" sz="2800" dirty="0" smtClean="0"/>
              <a:t>): </a:t>
            </a:r>
          </a:p>
          <a:p>
            <a:pPr marL="342000" lvl="3" indent="0" defTabSz="914400">
              <a:spcBef>
                <a:spcPts val="0"/>
              </a:spcBef>
              <a:spcAft>
                <a:spcPts val="0"/>
              </a:spcAft>
              <a:buClrTx/>
              <a:buSzTx/>
              <a:buNone/>
            </a:pPr>
            <a:r>
              <a:rPr lang="en-US" sz="2600" dirty="0" smtClean="0"/>
              <a:t>In a </a:t>
            </a:r>
            <a:r>
              <a:rPr lang="en-US" sz="2600" dirty="0"/>
              <a:t>sample of over 14,000 undergraduate </a:t>
            </a:r>
            <a:r>
              <a:rPr lang="en-US" sz="2600" dirty="0" smtClean="0"/>
              <a:t>students </a:t>
            </a:r>
            <a:r>
              <a:rPr lang="mr-IN" sz="2600" dirty="0" smtClean="0"/>
              <a:t>–</a:t>
            </a:r>
            <a:r>
              <a:rPr lang="en-US" sz="2600" dirty="0" smtClean="0"/>
              <a:t> the most </a:t>
            </a:r>
            <a:r>
              <a:rPr lang="en-US" sz="2600" dirty="0"/>
              <a:t>physically active were less likely to be stressed or have poor mental health. </a:t>
            </a:r>
            <a:endParaRPr lang="en-US" sz="2600" dirty="0" smtClean="0"/>
          </a:p>
          <a:p>
            <a:endParaRPr lang="en-US" sz="2800" dirty="0" smtClean="0"/>
          </a:p>
          <a:p>
            <a:pPr marL="0" indent="0">
              <a:buNone/>
            </a:pPr>
            <a:r>
              <a:rPr lang="en-US" sz="2800" u="sng" dirty="0" smtClean="0">
                <a:solidFill>
                  <a:schemeClr val="accent2"/>
                </a:solidFill>
              </a:rPr>
              <a:t>Shephard</a:t>
            </a:r>
            <a:r>
              <a:rPr lang="en-US" sz="2800" dirty="0" smtClean="0"/>
              <a:t> </a:t>
            </a:r>
            <a:r>
              <a:rPr lang="en-US" sz="2800" dirty="0"/>
              <a:t>(1996</a:t>
            </a:r>
            <a:r>
              <a:rPr lang="en-US" sz="2800" dirty="0" smtClean="0"/>
              <a:t>):</a:t>
            </a:r>
          </a:p>
          <a:p>
            <a:pPr marL="324000" lvl="1" indent="0">
              <a:buNone/>
            </a:pPr>
            <a:r>
              <a:rPr lang="en-US" sz="2600" dirty="0"/>
              <a:t>P</a:t>
            </a:r>
            <a:r>
              <a:rPr lang="en-US" sz="2600" dirty="0" smtClean="0"/>
              <a:t>roposed </a:t>
            </a:r>
            <a:r>
              <a:rPr lang="en-US" sz="2600" dirty="0"/>
              <a:t>an explanation for the observed impact of physical activity on achievement, arguing that exercise promotes attention by reducing boredom and increasing arousal. He also raised the possibility that self-esteem may play a role, but argued it is an unlikely explanation </a:t>
            </a:r>
            <a:r>
              <a:rPr lang="en-US" sz="2600" dirty="0" smtClean="0"/>
              <a:t>based on </a:t>
            </a:r>
            <a:r>
              <a:rPr lang="en-US" sz="2600" dirty="0"/>
              <a:t>his study.  </a:t>
            </a:r>
          </a:p>
          <a:p>
            <a:pPr marL="0" lvl="0" indent="0" defTabSz="914400">
              <a:spcBef>
                <a:spcPts val="0"/>
              </a:spcBef>
              <a:spcAft>
                <a:spcPts val="0"/>
              </a:spcAft>
              <a:buClrTx/>
              <a:buSzTx/>
              <a:buNone/>
              <a:defRPr/>
            </a:pPr>
            <a:endParaRPr lang="en-US" sz="2800" dirty="0"/>
          </a:p>
          <a:p>
            <a:pPr marL="0" lvl="2" indent="0" defTabSz="914400">
              <a:spcBef>
                <a:spcPts val="0"/>
              </a:spcBef>
              <a:spcAft>
                <a:spcPts val="0"/>
              </a:spcAft>
              <a:buClrTx/>
              <a:buSzTx/>
              <a:buNone/>
            </a:pPr>
            <a:endParaRPr lang="en-US" sz="2800" dirty="0"/>
          </a:p>
        </p:txBody>
      </p:sp>
    </p:spTree>
    <p:extLst>
      <p:ext uri="{BB962C8B-B14F-4D97-AF65-F5344CB8AC3E}">
        <p14:creationId xmlns:p14="http://schemas.microsoft.com/office/powerpoint/2010/main" val="125357061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Current Study</a:t>
            </a:r>
            <a:endParaRPr lang="en-US" sz="4000" dirty="0"/>
          </a:p>
        </p:txBody>
      </p:sp>
      <p:sp>
        <p:nvSpPr>
          <p:cNvPr id="9" name="Content Placeholder 8"/>
          <p:cNvSpPr>
            <a:spLocks noGrp="1"/>
          </p:cNvSpPr>
          <p:nvPr>
            <p:ph idx="1"/>
          </p:nvPr>
        </p:nvSpPr>
        <p:spPr>
          <a:xfrm>
            <a:off x="581192" y="2180496"/>
            <a:ext cx="11029615" cy="4347304"/>
          </a:xfrm>
        </p:spPr>
        <p:txBody>
          <a:bodyPr anchor="t">
            <a:noAutofit/>
          </a:bodyPr>
          <a:lstStyle/>
          <a:p>
            <a:r>
              <a:rPr lang="en-US" sz="2400" dirty="0"/>
              <a:t>The current study </a:t>
            </a:r>
            <a:r>
              <a:rPr lang="en-US" sz="2400" dirty="0" smtClean="0"/>
              <a:t>investigates </a:t>
            </a:r>
            <a:r>
              <a:rPr lang="en-US" sz="2400" dirty="0"/>
              <a:t>how </a:t>
            </a:r>
            <a:r>
              <a:rPr lang="en-US" sz="2400" dirty="0" smtClean="0"/>
              <a:t>the </a:t>
            </a:r>
            <a:r>
              <a:rPr lang="en-US" sz="2400" dirty="0"/>
              <a:t>self-care practices of sleep hygiene and physical activity </a:t>
            </a:r>
            <a:r>
              <a:rPr lang="en-US" sz="2400" dirty="0" smtClean="0"/>
              <a:t>may mediate/moderate </a:t>
            </a:r>
            <a:r>
              <a:rPr lang="en-US" sz="2400" dirty="0"/>
              <a:t>the relationship between stress and academic engagement.  </a:t>
            </a:r>
            <a:endParaRPr lang="en-US" sz="2400" dirty="0" smtClean="0"/>
          </a:p>
          <a:p>
            <a:r>
              <a:rPr lang="en-US" sz="2400" dirty="0" smtClean="0"/>
              <a:t>Research </a:t>
            </a:r>
            <a:r>
              <a:rPr lang="en-US" sz="2400" dirty="0"/>
              <a:t>has shown that academic engagement is correlated with positive outcomes for achievement and school completion (Finn &amp; Rock, 1997; </a:t>
            </a:r>
            <a:r>
              <a:rPr lang="en-US" sz="2400" dirty="0" err="1"/>
              <a:t>Fredricks</a:t>
            </a:r>
            <a:r>
              <a:rPr lang="en-US" sz="2400" dirty="0"/>
              <a:t>, </a:t>
            </a:r>
            <a:r>
              <a:rPr lang="en-US" sz="2400" dirty="0" err="1"/>
              <a:t>Blumenfeld</a:t>
            </a:r>
            <a:r>
              <a:rPr lang="en-US" sz="2400" dirty="0"/>
              <a:t>, Paris, 2004).  </a:t>
            </a:r>
            <a:endParaRPr lang="en-US" sz="2400" dirty="0" smtClean="0"/>
          </a:p>
          <a:p>
            <a:r>
              <a:rPr lang="en-US" sz="2400" dirty="0" smtClean="0"/>
              <a:t>Stressful </a:t>
            </a:r>
            <a:r>
              <a:rPr lang="en-US" sz="2400" dirty="0"/>
              <a:t>Life Events have been implicated in hindering various aspects of academic engagement, including specifically achievement.  </a:t>
            </a:r>
            <a:endParaRPr lang="en-US" sz="2400" dirty="0" smtClean="0"/>
          </a:p>
          <a:p>
            <a:r>
              <a:rPr lang="en-US" sz="2400" dirty="0" smtClean="0"/>
              <a:t>Can </a:t>
            </a:r>
            <a:r>
              <a:rPr lang="en-US" sz="2400" dirty="0"/>
              <a:t>the impact of other protective factors such as positive sleep behaviors and regular </a:t>
            </a:r>
            <a:r>
              <a:rPr lang="en-US" sz="2400" dirty="0" smtClean="0"/>
              <a:t>exercise </a:t>
            </a:r>
            <a:r>
              <a:rPr lang="en-US" sz="2400" dirty="0"/>
              <a:t>improve academic engagement for university students who are experiencing elevated levels of </a:t>
            </a:r>
            <a:r>
              <a:rPr lang="en-US" sz="2400" dirty="0" smtClean="0"/>
              <a:t>stress?</a:t>
            </a:r>
            <a:endParaRPr lang="en-US" sz="2400" dirty="0"/>
          </a:p>
        </p:txBody>
      </p:sp>
    </p:spTree>
    <p:extLst>
      <p:ext uri="{BB962C8B-B14F-4D97-AF65-F5344CB8AC3E}">
        <p14:creationId xmlns:p14="http://schemas.microsoft.com/office/powerpoint/2010/main" val="1341180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1</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t>What is the relationship between stressful life events and academic engagement in undergraduate college students?</a:t>
            </a:r>
            <a:endParaRPr lang="en-US" sz="3200" dirty="0"/>
          </a:p>
          <a:p>
            <a:endParaRPr lang="en-US" dirty="0"/>
          </a:p>
        </p:txBody>
      </p:sp>
      <p:sp>
        <p:nvSpPr>
          <p:cNvPr id="7" name="TextBox 6"/>
          <p:cNvSpPr txBox="1"/>
          <p:nvPr/>
        </p:nvSpPr>
        <p:spPr>
          <a:xfrm>
            <a:off x="1955800" y="2903617"/>
            <a:ext cx="9220200" cy="2246769"/>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1</a:t>
            </a:r>
            <a:r>
              <a:rPr lang="en-US" sz="2800" dirty="0">
                <a:solidFill>
                  <a:schemeClr val="accent6"/>
                </a:solidFill>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It </a:t>
            </a:r>
            <a:r>
              <a:rPr lang="en-US" sz="2800" dirty="0" smtClean="0">
                <a:latin typeface="Times New Roman" charset="0"/>
                <a:ea typeface="Times New Roman" charset="0"/>
                <a:cs typeface="Times New Roman" charset="0"/>
              </a:rPr>
              <a:t>was </a:t>
            </a:r>
            <a:r>
              <a:rPr lang="en-US" sz="2800" dirty="0">
                <a:latin typeface="Times New Roman" charset="0"/>
                <a:ea typeface="Times New Roman" charset="0"/>
                <a:cs typeface="Times New Roman" charset="0"/>
              </a:rPr>
              <a:t>hypothesized that increased levels of life stressors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be associated with lower levels of academic engagement.  Specifically, it </a:t>
            </a:r>
            <a:r>
              <a:rPr lang="en-US" sz="2800" dirty="0" smtClean="0">
                <a:latin typeface="Times New Roman" charset="0"/>
                <a:ea typeface="Times New Roman" charset="0"/>
                <a:cs typeface="Times New Roman" charset="0"/>
              </a:rPr>
              <a:t>was </a:t>
            </a:r>
            <a:r>
              <a:rPr lang="en-US" sz="2800" dirty="0">
                <a:latin typeface="Times New Roman" charset="0"/>
                <a:ea typeface="Times New Roman" charset="0"/>
                <a:cs typeface="Times New Roman" charset="0"/>
              </a:rPr>
              <a:t>hypothesized that academic engagement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be lower in undergraduate students who experience a greater number of stressful life events. </a:t>
            </a:r>
            <a:r>
              <a:rPr lang="en-US" sz="2800" dirty="0" smtClean="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74416203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2</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relationship between sleep hygiene (SH) and academic engagement in undergraduate students?</a:t>
            </a:r>
            <a:endParaRPr lang="en-US" dirty="0">
              <a:latin typeface="Times New Roman" charset="0"/>
              <a:ea typeface="Times New Roman" charset="0"/>
              <a:cs typeface="Times New Roman" charset="0"/>
            </a:endParaRPr>
          </a:p>
        </p:txBody>
      </p:sp>
      <p:sp>
        <p:nvSpPr>
          <p:cNvPr id="7" name="TextBox 6"/>
          <p:cNvSpPr txBox="1"/>
          <p:nvPr/>
        </p:nvSpPr>
        <p:spPr>
          <a:xfrm>
            <a:off x="1816100" y="2626618"/>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2</a:t>
            </a:r>
            <a:r>
              <a:rPr lang="en-US" sz="2800" dirty="0" smtClean="0">
                <a:solidFill>
                  <a:schemeClr val="accent6"/>
                </a:solidFill>
                <a:latin typeface="Times New Roman" charset="0"/>
                <a:ea typeface="Times New Roman" charset="0"/>
                <a:cs typeface="Times New Roman" charset="0"/>
              </a:rPr>
              <a:t>:</a:t>
            </a:r>
            <a:endParaRPr lang="en-US" sz="2800" dirty="0" smtClean="0">
              <a:latin typeface="Times New Roman" charset="0"/>
              <a:ea typeface="Times New Roman" charset="0"/>
              <a:cs typeface="Times New Roman" charset="0"/>
            </a:endParaRPr>
          </a:p>
          <a:p>
            <a:pPr marL="457200" indent="-457200">
              <a:buFont typeface="Arial" charset="0"/>
              <a:buChar char="•"/>
            </a:pPr>
            <a:r>
              <a:rPr lang="en-US" sz="2800" dirty="0" smtClean="0">
                <a:latin typeface="Times New Roman" charset="0"/>
                <a:ea typeface="Times New Roman" charset="0"/>
                <a:cs typeface="Times New Roman" charset="0"/>
              </a:rPr>
              <a:t>Lower </a:t>
            </a:r>
            <a:r>
              <a:rPr lang="en-US" sz="2800" dirty="0">
                <a:latin typeface="Times New Roman" charset="0"/>
                <a:ea typeface="Times New Roman" charset="0"/>
                <a:cs typeface="Times New Roman" charset="0"/>
              </a:rPr>
              <a:t>levels of sleep hygiene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be associated with impairments in academic engagement. </a:t>
            </a:r>
            <a:endParaRPr lang="en-US" sz="2800" dirty="0" smtClean="0">
              <a:latin typeface="Times New Roman" charset="0"/>
              <a:ea typeface="Times New Roman" charset="0"/>
              <a:cs typeface="Times New Roman" charset="0"/>
            </a:endParaRPr>
          </a:p>
          <a:p>
            <a:pPr marL="457200" indent="-457200">
              <a:buFont typeface="Arial" charset="0"/>
              <a:buChar char="•"/>
            </a:pPr>
            <a:endParaRPr lang="en-US" sz="2800" dirty="0">
              <a:latin typeface="Times New Roman" charset="0"/>
              <a:ea typeface="Times New Roman" charset="0"/>
              <a:cs typeface="Times New Roman" charset="0"/>
            </a:endParaRPr>
          </a:p>
          <a:p>
            <a:pPr marL="457200" indent="-457200">
              <a:buFont typeface="Arial" charset="0"/>
              <a:buChar char="•"/>
            </a:pPr>
            <a:r>
              <a:rPr lang="en-US" sz="2800" dirty="0">
                <a:latin typeface="Times New Roman" charset="0"/>
                <a:ea typeface="Times New Roman" charset="0"/>
                <a:cs typeface="Times New Roman" charset="0"/>
              </a:rPr>
              <a:t>S</a:t>
            </a:r>
            <a:r>
              <a:rPr lang="en-US" sz="2800" dirty="0" smtClean="0">
                <a:latin typeface="Times New Roman" charset="0"/>
                <a:ea typeface="Times New Roman" charset="0"/>
                <a:cs typeface="Times New Roman" charset="0"/>
              </a:rPr>
              <a:t>leep </a:t>
            </a:r>
            <a:r>
              <a:rPr lang="en-US" sz="2800" dirty="0">
                <a:latin typeface="Times New Roman" charset="0"/>
                <a:ea typeface="Times New Roman" charset="0"/>
                <a:cs typeface="Times New Roman" charset="0"/>
              </a:rPr>
              <a:t>hygiene practices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have the largest effect on both the skills engagement and the performance engagement factors since these factors are based in executive functioning and achievement, areas that have shown consistent links in the literature to impaired sleep. </a:t>
            </a:r>
          </a:p>
        </p:txBody>
      </p:sp>
    </p:spTree>
    <p:extLst>
      <p:ext uri="{BB962C8B-B14F-4D97-AF65-F5344CB8AC3E}">
        <p14:creationId xmlns:p14="http://schemas.microsoft.com/office/powerpoint/2010/main" val="101217161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3</a:t>
            </a:r>
            <a:endParaRPr lang="en-US" sz="3600" dirty="0">
              <a:latin typeface="Times New Roman" charset="0"/>
              <a:ea typeface="Times New Roman" charset="0"/>
              <a:cs typeface="Times New Roman" charset="0"/>
            </a:endParaRPr>
          </a:p>
        </p:txBody>
      </p:sp>
      <p:sp>
        <p:nvSpPr>
          <p:cNvPr id="6" name="TextBox 5"/>
          <p:cNvSpPr txBox="1"/>
          <p:nvPr/>
        </p:nvSpPr>
        <p:spPr>
          <a:xfrm>
            <a:off x="508000" y="1255931"/>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sleep hygiene </a:t>
            </a:r>
            <a:r>
              <a:rPr lang="en-US" sz="3200" b="1" dirty="0" smtClean="0">
                <a:latin typeface="Times New Roman" charset="0"/>
                <a:ea typeface="Times New Roman" charset="0"/>
                <a:cs typeface="Times New Roman" charset="0"/>
              </a:rPr>
              <a:t>mediate </a:t>
            </a:r>
            <a:r>
              <a:rPr lang="en-US" sz="3200" b="1" dirty="0">
                <a:latin typeface="Times New Roman" charset="0"/>
                <a:ea typeface="Times New Roman" charset="0"/>
                <a:cs typeface="Times New Roman" charset="0"/>
              </a:rPr>
              <a:t>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05000" y="2333149"/>
            <a:ext cx="9220200" cy="3847207"/>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3</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p>
          <a:p>
            <a:pPr marL="457200" indent="-457200">
              <a:buFont typeface="Arial" charset="0"/>
              <a:buChar char="•"/>
            </a:pPr>
            <a:r>
              <a:rPr lang="en-US" sz="2400" dirty="0" smtClean="0">
                <a:latin typeface="Times New Roman" charset="0"/>
                <a:ea typeface="Times New Roman" charset="0"/>
                <a:cs typeface="Times New Roman" charset="0"/>
              </a:rPr>
              <a:t>The </a:t>
            </a:r>
            <a:r>
              <a:rPr lang="en-US" sz="2400" dirty="0">
                <a:latin typeface="Times New Roman" charset="0"/>
                <a:ea typeface="Times New Roman" charset="0"/>
                <a:cs typeface="Times New Roman" charset="0"/>
              </a:rPr>
              <a:t>negative relationship between stressful life events and academic engagement </a:t>
            </a:r>
            <a:r>
              <a:rPr lang="en-US" sz="2400" dirty="0" smtClean="0">
                <a:latin typeface="Times New Roman" charset="0"/>
                <a:ea typeface="Times New Roman" charset="0"/>
                <a:cs typeface="Times New Roman" charset="0"/>
              </a:rPr>
              <a:t>would </a:t>
            </a:r>
            <a:r>
              <a:rPr lang="en-US" sz="2400" dirty="0">
                <a:latin typeface="Times New Roman" charset="0"/>
                <a:ea typeface="Times New Roman" charset="0"/>
                <a:cs typeface="Times New Roman" charset="0"/>
              </a:rPr>
              <a:t>be </a:t>
            </a:r>
            <a:r>
              <a:rPr lang="en-US" sz="2400" dirty="0" smtClean="0">
                <a:latin typeface="Times New Roman" charset="0"/>
                <a:ea typeface="Times New Roman" charset="0"/>
                <a:cs typeface="Times New Roman" charset="0"/>
              </a:rPr>
              <a:t>mediated </a:t>
            </a:r>
            <a:r>
              <a:rPr lang="en-US" sz="2400" dirty="0">
                <a:latin typeface="Times New Roman" charset="0"/>
                <a:ea typeface="Times New Roman" charset="0"/>
                <a:cs typeface="Times New Roman" charset="0"/>
              </a:rPr>
              <a:t>by good sleep hygiene practices in undergraduate students</a:t>
            </a:r>
            <a:r>
              <a:rPr lang="en-US" sz="2400" dirty="0" smtClean="0">
                <a:latin typeface="Times New Roman" charset="0"/>
                <a:ea typeface="Times New Roman" charset="0"/>
                <a:cs typeface="Times New Roman" charset="0"/>
              </a:rPr>
              <a:t>.</a:t>
            </a:r>
          </a:p>
          <a:p>
            <a:pPr marL="457200" indent="-457200">
              <a:buFont typeface="Arial" charset="0"/>
              <a:buChar char="•"/>
            </a:pPr>
            <a:endParaRPr lang="en-US" sz="2400" dirty="0">
              <a:latin typeface="Times New Roman" charset="0"/>
              <a:ea typeface="Times New Roman" charset="0"/>
              <a:cs typeface="Times New Roman" charset="0"/>
            </a:endParaRPr>
          </a:p>
          <a:p>
            <a:pPr marL="457200" indent="-457200">
              <a:buFont typeface="Arial" charset="0"/>
              <a:buChar char="•"/>
            </a:pPr>
            <a:r>
              <a:rPr lang="en-US" sz="2400" dirty="0">
                <a:latin typeface="Times New Roman" charset="0"/>
                <a:ea typeface="Times New Roman" charset="0"/>
                <a:cs typeface="Times New Roman" charset="0"/>
              </a:rPr>
              <a:t>S</a:t>
            </a:r>
            <a:r>
              <a:rPr lang="en-US" sz="2400" dirty="0" smtClean="0">
                <a:latin typeface="Times New Roman" charset="0"/>
                <a:ea typeface="Times New Roman" charset="0"/>
                <a:cs typeface="Times New Roman" charset="0"/>
              </a:rPr>
              <a:t>leep </a:t>
            </a:r>
            <a:r>
              <a:rPr lang="en-US" sz="2400" dirty="0">
                <a:latin typeface="Times New Roman" charset="0"/>
                <a:ea typeface="Times New Roman" charset="0"/>
                <a:cs typeface="Times New Roman" charset="0"/>
              </a:rPr>
              <a:t>hygiene practices </a:t>
            </a:r>
            <a:r>
              <a:rPr lang="en-US" sz="2400" dirty="0" smtClean="0">
                <a:latin typeface="Times New Roman" charset="0"/>
                <a:ea typeface="Times New Roman" charset="0"/>
                <a:cs typeface="Times New Roman" charset="0"/>
              </a:rPr>
              <a:t>would </a:t>
            </a:r>
            <a:r>
              <a:rPr lang="en-US" sz="2400" dirty="0">
                <a:latin typeface="Times New Roman" charset="0"/>
                <a:ea typeface="Times New Roman" charset="0"/>
                <a:cs typeface="Times New Roman" charset="0"/>
              </a:rPr>
              <a:t>show the greatest </a:t>
            </a:r>
            <a:r>
              <a:rPr lang="en-US" sz="2400" dirty="0" smtClean="0">
                <a:latin typeface="Times New Roman" charset="0"/>
                <a:ea typeface="Times New Roman" charset="0"/>
                <a:cs typeface="Times New Roman" charset="0"/>
              </a:rPr>
              <a:t>mediating </a:t>
            </a:r>
            <a:r>
              <a:rPr lang="en-US" sz="2400" dirty="0">
                <a:latin typeface="Times New Roman" charset="0"/>
                <a:ea typeface="Times New Roman" charset="0"/>
                <a:cs typeface="Times New Roman" charset="0"/>
              </a:rPr>
              <a:t>effect on the academic engagement factors of skills engagement and performance engagement due to the research indicating strong associations between sleep quality and both executive functioning and academic achievement. </a:t>
            </a:r>
          </a:p>
        </p:txBody>
      </p:sp>
    </p:spTree>
    <p:extLst>
      <p:ext uri="{BB962C8B-B14F-4D97-AF65-F5344CB8AC3E}">
        <p14:creationId xmlns:p14="http://schemas.microsoft.com/office/powerpoint/2010/main" val="122574120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4</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t>
            </a:r>
            <a:r>
              <a:rPr lang="en-US" sz="3200" b="1" dirty="0" smtClean="0">
                <a:latin typeface="Times New Roman" charset="0"/>
                <a:ea typeface="Times New Roman" charset="0"/>
                <a:cs typeface="Times New Roman" charset="0"/>
              </a:rPr>
              <a:t>is the relationship between </a:t>
            </a:r>
            <a:r>
              <a:rPr lang="en-US" sz="3200" b="1" dirty="0">
                <a:latin typeface="Times New Roman" charset="0"/>
                <a:ea typeface="Times New Roman" charset="0"/>
                <a:cs typeface="Times New Roman" charset="0"/>
              </a:rPr>
              <a:t>physical activity </a:t>
            </a:r>
            <a:r>
              <a:rPr lang="en-US" sz="3200" b="1" dirty="0" smtClean="0">
                <a:latin typeface="Times New Roman" charset="0"/>
                <a:ea typeface="Times New Roman" charset="0"/>
                <a:cs typeface="Times New Roman" charset="0"/>
              </a:rPr>
              <a:t>and </a:t>
            </a:r>
            <a:r>
              <a:rPr lang="en-US" sz="3200" b="1" dirty="0">
                <a:latin typeface="Times New Roman" charset="0"/>
                <a:ea typeface="Times New Roman" charset="0"/>
                <a:cs typeface="Times New Roman" charset="0"/>
              </a:rPr>
              <a:t>academic engagement in undergraduate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1815882"/>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4</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a:t>
            </a:r>
            <a:r>
              <a:rPr lang="en-US" sz="2800" dirty="0" smtClean="0">
                <a:latin typeface="Times New Roman" charset="0"/>
                <a:ea typeface="Times New Roman" charset="0"/>
                <a:cs typeface="Times New Roman" charset="0"/>
              </a:rPr>
              <a:t>hypothesized </a:t>
            </a:r>
            <a:r>
              <a:rPr lang="en-US" sz="2800" dirty="0">
                <a:latin typeface="Times New Roman" charset="0"/>
                <a:ea typeface="Times New Roman" charset="0"/>
                <a:cs typeface="Times New Roman" charset="0"/>
              </a:rPr>
              <a:t>that increased levels of exercise (based on number of days per week) for strenuous exercise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be associated with higher levels of Academic </a:t>
            </a:r>
            <a:r>
              <a:rPr lang="en-US" sz="2800" dirty="0" smtClean="0">
                <a:latin typeface="Times New Roman" charset="0"/>
                <a:ea typeface="Times New Roman" charset="0"/>
                <a:cs typeface="Times New Roman" charset="0"/>
              </a:rPr>
              <a:t>Engagement</a:t>
            </a:r>
            <a:r>
              <a:rPr lang="en-US" sz="2800" dirty="0">
                <a:latin typeface="Times New Roman" charset="0"/>
                <a:ea typeface="Times New Roman" charset="0"/>
                <a:cs typeface="Times New Roman" charset="0"/>
              </a:rPr>
              <a:t>.</a:t>
            </a:r>
          </a:p>
        </p:txBody>
      </p:sp>
    </p:spTree>
    <p:extLst>
      <p:ext uri="{BB962C8B-B14F-4D97-AF65-F5344CB8AC3E}">
        <p14:creationId xmlns:p14="http://schemas.microsoft.com/office/powerpoint/2010/main" val="116740860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5</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exercise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3539430"/>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a:t>
            </a:r>
            <a:r>
              <a:rPr lang="en-US" sz="2800" dirty="0" smtClean="0">
                <a:latin typeface="Times New Roman" charset="0"/>
                <a:ea typeface="Times New Roman" charset="0"/>
                <a:cs typeface="Times New Roman" charset="0"/>
              </a:rPr>
              <a:t>hypothesized </a:t>
            </a:r>
            <a:r>
              <a:rPr lang="en-US" sz="2800" dirty="0">
                <a:latin typeface="Times New Roman" charset="0"/>
                <a:ea typeface="Times New Roman" charset="0"/>
                <a:cs typeface="Times New Roman" charset="0"/>
              </a:rPr>
              <a:t>that students with higher levels of stressful life events will experience lower academic engagement, </a:t>
            </a:r>
            <a:r>
              <a:rPr lang="en-US" sz="2800" dirty="0" smtClean="0">
                <a:latin typeface="Times New Roman" charset="0"/>
                <a:ea typeface="Times New Roman" charset="0"/>
                <a:cs typeface="Times New Roman" charset="0"/>
              </a:rPr>
              <a:t>if </a:t>
            </a:r>
            <a:r>
              <a:rPr lang="en-US" sz="2800" dirty="0">
                <a:latin typeface="Times New Roman" charset="0"/>
                <a:ea typeface="Times New Roman" charset="0"/>
                <a:cs typeface="Times New Roman" charset="0"/>
              </a:rPr>
              <a:t>they show low levels of physical activity. </a:t>
            </a:r>
            <a:endParaRPr lang="en-US" sz="2800" dirty="0" smtClean="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r>
              <a:rPr lang="en-US" sz="2800" dirty="0" smtClean="0">
                <a:latin typeface="Times New Roman" charset="0"/>
                <a:ea typeface="Times New Roman" charset="0"/>
                <a:cs typeface="Times New Roman" charset="0"/>
              </a:rPr>
              <a:t>Due </a:t>
            </a:r>
            <a:r>
              <a:rPr lang="en-US" sz="2800" dirty="0">
                <a:latin typeface="Times New Roman" charset="0"/>
                <a:ea typeface="Times New Roman" charset="0"/>
                <a:cs typeface="Times New Roman" charset="0"/>
              </a:rPr>
              <a:t>to the fact that the positive impacts of exercise seem to be based on a dosage-threshold, I </a:t>
            </a:r>
            <a:r>
              <a:rPr lang="en-US" sz="2800" dirty="0" smtClean="0">
                <a:latin typeface="Times New Roman" charset="0"/>
                <a:ea typeface="Times New Roman" charset="0"/>
                <a:cs typeface="Times New Roman" charset="0"/>
              </a:rPr>
              <a:t>postulated </a:t>
            </a:r>
            <a:r>
              <a:rPr lang="en-US" sz="2800" dirty="0">
                <a:latin typeface="Times New Roman" charset="0"/>
                <a:ea typeface="Times New Roman" charset="0"/>
                <a:cs typeface="Times New Roman" charset="0"/>
              </a:rPr>
              <a:t>that high levels of strenuous activity </a:t>
            </a:r>
            <a:r>
              <a:rPr lang="en-US" sz="2800" dirty="0" smtClean="0">
                <a:latin typeface="Times New Roman" charset="0"/>
                <a:ea typeface="Times New Roman" charset="0"/>
                <a:cs typeface="Times New Roman" charset="0"/>
              </a:rPr>
              <a:t>would </a:t>
            </a:r>
            <a:r>
              <a:rPr lang="en-US" sz="2800" dirty="0">
                <a:latin typeface="Times New Roman" charset="0"/>
                <a:ea typeface="Times New Roman" charset="0"/>
                <a:cs typeface="Times New Roman" charset="0"/>
              </a:rPr>
              <a:t>mitigate the effect of stressful life events on academic engagement. </a:t>
            </a:r>
          </a:p>
        </p:txBody>
      </p:sp>
    </p:spTree>
    <p:extLst>
      <p:ext uri="{BB962C8B-B14F-4D97-AF65-F5344CB8AC3E}">
        <p14:creationId xmlns:p14="http://schemas.microsoft.com/office/powerpoint/2010/main" val="180387214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sz="4000" b="1" dirty="0">
                <a:solidFill>
                  <a:schemeClr val="accent1"/>
                </a:solidFill>
              </a:rPr>
              <a:t>Intrinsic ("micro") versus Extrinsic ("macro") Characteristics</a:t>
            </a:r>
          </a:p>
          <a:p>
            <a:pPr marL="629920" lvl="1" indent="-305435"/>
            <a:r>
              <a:rPr lang="en-US" sz="3200" b="1" dirty="0">
                <a:solidFill>
                  <a:schemeClr val="accent2"/>
                </a:solidFill>
              </a:rPr>
              <a:t>Macro Example: Teacher/Student Relations</a:t>
            </a:r>
          </a:p>
          <a:p>
            <a:pPr marL="629920" lvl="1" indent="-305435"/>
            <a:r>
              <a:rPr lang="en-US" sz="3200" b="1" dirty="0">
                <a:solidFill>
                  <a:schemeClr val="accent2"/>
                </a:solidFill>
              </a:rPr>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114301029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6</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hierarchical </a:t>
            </a:r>
            <a:r>
              <a:rPr lang="en-US" sz="3200" b="1" dirty="0" smtClean="0">
                <a:latin typeface="Times New Roman" charset="0"/>
                <a:ea typeface="Times New Roman" charset="0"/>
                <a:cs typeface="Times New Roman" charset="0"/>
              </a:rPr>
              <a:t>influence </a:t>
            </a:r>
            <a:r>
              <a:rPr lang="en-US" sz="3200" b="1" dirty="0">
                <a:latin typeface="Times New Roman" charset="0"/>
                <a:ea typeface="Times New Roman" charset="0"/>
                <a:cs typeface="Times New Roman" charset="0"/>
              </a:rPr>
              <a:t>of stressful life events, sleep hygiene, and exercise on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Since self-care practices have been shown to improve various elements of engagement, how these self-care practices differentially </a:t>
            </a:r>
            <a:r>
              <a:rPr lang="en-US" sz="2800" dirty="0" smtClean="0">
                <a:latin typeface="Times New Roman" charset="0"/>
                <a:ea typeface="Times New Roman" charset="0"/>
                <a:cs typeface="Times New Roman" charset="0"/>
              </a:rPr>
              <a:t>impact </a:t>
            </a:r>
            <a:r>
              <a:rPr lang="en-US" sz="2800" dirty="0">
                <a:latin typeface="Times New Roman" charset="0"/>
                <a:ea typeface="Times New Roman" charset="0"/>
                <a:cs typeface="Times New Roman" charset="0"/>
              </a:rPr>
              <a:t>academic engagement </a:t>
            </a:r>
            <a:r>
              <a:rPr lang="en-US" sz="2800" dirty="0" smtClean="0">
                <a:latin typeface="Times New Roman" charset="0"/>
                <a:ea typeface="Times New Roman" charset="0"/>
                <a:cs typeface="Times New Roman" charset="0"/>
              </a:rPr>
              <a:t>was </a:t>
            </a:r>
            <a:r>
              <a:rPr lang="en-US" sz="2800" dirty="0">
                <a:latin typeface="Times New Roman" charset="0"/>
                <a:ea typeface="Times New Roman" charset="0"/>
                <a:cs typeface="Times New Roman" charset="0"/>
              </a:rPr>
              <a:t>explored to identify the aspects that can influence academic engagement in undergraduate students. </a:t>
            </a:r>
            <a:r>
              <a:rPr lang="en-US" sz="2800" b="1" dirty="0"/>
              <a:t/>
            </a:r>
            <a:br>
              <a:rPr lang="en-US" sz="2800" b="1" dirty="0"/>
            </a:b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3844912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Participants</a:t>
            </a:r>
            <a:r>
              <a:rPr lang="en-US" sz="3600" dirty="0" smtClean="0">
                <a:solidFill>
                  <a:schemeClr val="accent2"/>
                </a:solidFill>
                <a:latin typeface="Times New Roman" charset="0"/>
                <a:ea typeface="Times New Roman" charset="0"/>
                <a:cs typeface="Times New Roman" charset="0"/>
              </a:rPr>
              <a:t>:</a:t>
            </a:r>
            <a:r>
              <a:rPr lang="en-US" sz="1400" dirty="0" smtClean="0"/>
              <a:t> </a:t>
            </a:r>
          </a:p>
          <a:p>
            <a:pPr marL="0" marR="0" lvl="0" indent="0" defTabSz="914400" eaLnBrk="1" fontAlgn="auto" latinLnBrk="0" hangingPunct="1">
              <a:lnSpc>
                <a:spcPct val="100000"/>
              </a:lnSpc>
              <a:spcBef>
                <a:spcPts val="0"/>
              </a:spcBef>
              <a:spcAft>
                <a:spcPts val="0"/>
              </a:spcAft>
              <a:buClrTx/>
              <a:buSzTx/>
              <a:buFontTx/>
              <a:buNone/>
              <a:tabLst/>
              <a:defRPr/>
            </a:pPr>
            <a:endParaRPr lang="en-US" sz="1400" dirty="0"/>
          </a:p>
          <a:p>
            <a:pPr marL="400050" lvl="1" indent="0">
              <a:buFont typeface="Wingdings" pitchFamily="2" charset="2"/>
              <a:buChar char="§"/>
            </a:pPr>
            <a:r>
              <a:rPr lang="en-US" sz="1800" b="1" dirty="0">
                <a:latin typeface="Times New Roman" charset="0"/>
                <a:ea typeface="Times New Roman" charset="0"/>
                <a:cs typeface="Times New Roman" charset="0"/>
              </a:rPr>
              <a:t>203 undergraduate students who were part of the educational psychology research pool at a large southeastern university </a:t>
            </a:r>
            <a:endParaRPr lang="en-US" sz="1800" b="1" dirty="0" smtClean="0">
              <a:latin typeface="Times New Roman" charset="0"/>
              <a:ea typeface="Times New Roman" charset="0"/>
              <a:cs typeface="Times New Roman" charset="0"/>
            </a:endParaRPr>
          </a:p>
          <a:p>
            <a:pPr marL="400050" lvl="1" indent="0">
              <a:buFont typeface="Wingdings" pitchFamily="2" charset="2"/>
              <a:buChar char="§"/>
            </a:pPr>
            <a:r>
              <a:rPr lang="en-US" sz="1800" b="1" dirty="0" smtClean="0">
                <a:latin typeface="Times New Roman" charset="0"/>
                <a:ea typeface="Times New Roman" charset="0"/>
                <a:cs typeface="Times New Roman" charset="0"/>
              </a:rPr>
              <a:t>159 female, 44 </a:t>
            </a:r>
            <a:r>
              <a:rPr lang="en-US" sz="1800" b="1" dirty="0">
                <a:latin typeface="Times New Roman" charset="0"/>
                <a:ea typeface="Times New Roman" charset="0"/>
                <a:cs typeface="Times New Roman" charset="0"/>
              </a:rPr>
              <a:t>male. </a:t>
            </a:r>
          </a:p>
          <a:p>
            <a:pPr marL="400050" lvl="1" indent="0">
              <a:buFont typeface="Wingdings" pitchFamily="2" charset="2"/>
              <a:buChar char="§"/>
            </a:pPr>
            <a:r>
              <a:rPr lang="en-US" sz="1800" b="1" dirty="0" smtClean="0">
                <a:latin typeface="Times New Roman" charset="0"/>
                <a:ea typeface="Times New Roman" charset="0"/>
                <a:cs typeface="Times New Roman" charset="0"/>
              </a:rPr>
              <a:t>50 </a:t>
            </a:r>
            <a:r>
              <a:rPr lang="en-US" sz="1800" b="1" dirty="0">
                <a:latin typeface="Times New Roman" charset="0"/>
                <a:ea typeface="Times New Roman" charset="0"/>
                <a:cs typeface="Times New Roman" charset="0"/>
              </a:rPr>
              <a:t>freshmen, 51 sophomores, 56 juniors, and 44 seniors.  </a:t>
            </a:r>
            <a:endParaRPr lang="en-US" sz="1800" b="1" dirty="0" smtClean="0">
              <a:latin typeface="Times New Roman" charset="0"/>
              <a:ea typeface="Times New Roman" charset="0"/>
              <a:cs typeface="Times New Roman" charset="0"/>
            </a:endParaRPr>
          </a:p>
          <a:p>
            <a:pPr marL="400050" lvl="1" indent="0">
              <a:buFont typeface="Wingdings" pitchFamily="2" charset="2"/>
              <a:buChar char="§"/>
            </a:pPr>
            <a:r>
              <a:rPr lang="en-US" sz="1800" b="1" dirty="0" smtClean="0">
                <a:latin typeface="Times New Roman" charset="0"/>
                <a:ea typeface="Times New Roman" charset="0"/>
                <a:cs typeface="Times New Roman" charset="0"/>
              </a:rPr>
              <a:t>10 “Asian,” 40 </a:t>
            </a:r>
            <a:r>
              <a:rPr lang="en-US" sz="1800" b="1" dirty="0">
                <a:latin typeface="Times New Roman" charset="0"/>
                <a:ea typeface="Times New Roman" charset="0"/>
                <a:cs typeface="Times New Roman" charset="0"/>
              </a:rPr>
              <a:t>endorsed “Black,” 23 endorsed “Hispanic,” 129 endorsed “White,” and 9</a:t>
            </a:r>
            <a:r>
              <a:rPr lang="en-US" sz="1800" b="1" dirty="0" smtClean="0">
                <a:latin typeface="Times New Roman" charset="0"/>
                <a:ea typeface="Times New Roman" charset="0"/>
                <a:cs typeface="Times New Roman" charset="0"/>
              </a:rPr>
              <a:t> </a:t>
            </a:r>
            <a:r>
              <a:rPr lang="en-US" sz="1800" b="1" dirty="0">
                <a:latin typeface="Times New Roman" charset="0"/>
                <a:ea typeface="Times New Roman" charset="0"/>
                <a:cs typeface="Times New Roman" charset="0"/>
              </a:rPr>
              <a:t>endorsed “Biracial.” </a:t>
            </a:r>
            <a:endParaRPr lang="en-US" sz="1800" b="1" dirty="0" smtClean="0">
              <a:latin typeface="Times New Roman" charset="0"/>
              <a:ea typeface="Times New Roman" charset="0"/>
              <a:cs typeface="Times New Roman" charset="0"/>
            </a:endParaRPr>
          </a:p>
          <a:p>
            <a:pPr marL="400050" lvl="1" indent="0">
              <a:buFont typeface="Wingdings" pitchFamily="2" charset="2"/>
              <a:buChar char="§"/>
            </a:pPr>
            <a:r>
              <a:rPr lang="en-US" sz="1800" b="1" dirty="0" smtClean="0">
                <a:latin typeface="Times New Roman" charset="0"/>
                <a:ea typeface="Times New Roman" charset="0"/>
                <a:cs typeface="Times New Roman" charset="0"/>
              </a:rPr>
              <a:t>18-19-years-old </a:t>
            </a:r>
            <a:r>
              <a:rPr lang="en-US" sz="1800" b="1" dirty="0">
                <a:latin typeface="Times New Roman" charset="0"/>
                <a:ea typeface="Times New Roman" charset="0"/>
                <a:cs typeface="Times New Roman" charset="0"/>
              </a:rPr>
              <a:t>(</a:t>
            </a:r>
            <a:r>
              <a:rPr lang="en-US" sz="1800" b="1" i="1" dirty="0">
                <a:latin typeface="Times New Roman" charset="0"/>
                <a:ea typeface="Times New Roman" charset="0"/>
                <a:cs typeface="Times New Roman" charset="0"/>
              </a:rPr>
              <a:t>N </a:t>
            </a:r>
            <a:r>
              <a:rPr lang="en-US" sz="1800" b="1" dirty="0">
                <a:latin typeface="Times New Roman" charset="0"/>
                <a:ea typeface="Times New Roman" charset="0"/>
                <a:cs typeface="Times New Roman" charset="0"/>
              </a:rPr>
              <a:t>= 88</a:t>
            </a:r>
            <a:r>
              <a:rPr lang="en-US" sz="1800" b="1" dirty="0" smtClean="0">
                <a:latin typeface="Times New Roman" charset="0"/>
                <a:ea typeface="Times New Roman" charset="0"/>
                <a:cs typeface="Times New Roman" charset="0"/>
              </a:rPr>
              <a:t>), </a:t>
            </a:r>
            <a:r>
              <a:rPr lang="en-US" sz="1800" b="1" dirty="0">
                <a:latin typeface="Times New Roman" charset="0"/>
                <a:ea typeface="Times New Roman" charset="0"/>
                <a:cs typeface="Times New Roman" charset="0"/>
              </a:rPr>
              <a:t>20-21 (</a:t>
            </a:r>
            <a:r>
              <a:rPr lang="en-US" sz="1800" b="1" i="1" dirty="0">
                <a:latin typeface="Times New Roman" charset="0"/>
                <a:ea typeface="Times New Roman" charset="0"/>
                <a:cs typeface="Times New Roman" charset="0"/>
              </a:rPr>
              <a:t>N </a:t>
            </a:r>
            <a:r>
              <a:rPr lang="en-US" sz="1800" b="1" dirty="0">
                <a:latin typeface="Times New Roman" charset="0"/>
                <a:ea typeface="Times New Roman" charset="0"/>
                <a:cs typeface="Times New Roman" charset="0"/>
              </a:rPr>
              <a:t>= </a:t>
            </a:r>
            <a:r>
              <a:rPr lang="en-US" sz="1800" b="1" dirty="0" smtClean="0">
                <a:latin typeface="Times New Roman" charset="0"/>
                <a:ea typeface="Times New Roman" charset="0"/>
                <a:cs typeface="Times New Roman" charset="0"/>
              </a:rPr>
              <a:t>88), 22-25 (N = 25), </a:t>
            </a:r>
            <a:r>
              <a:rPr lang="en-US" sz="1800" b="1" dirty="0">
                <a:latin typeface="Times New Roman" charset="0"/>
                <a:ea typeface="Times New Roman" charset="0"/>
                <a:cs typeface="Times New Roman" charset="0"/>
              </a:rPr>
              <a:t>26-30 </a:t>
            </a:r>
            <a:r>
              <a:rPr lang="en-US" sz="1800" b="1" dirty="0" smtClean="0">
                <a:latin typeface="Times New Roman" charset="0"/>
                <a:ea typeface="Times New Roman" charset="0"/>
                <a:cs typeface="Times New Roman" charset="0"/>
              </a:rPr>
              <a:t>(N = 0), and </a:t>
            </a:r>
            <a:r>
              <a:rPr lang="en-US" sz="1800" b="1" dirty="0">
                <a:latin typeface="Times New Roman" charset="0"/>
                <a:ea typeface="Times New Roman" charset="0"/>
                <a:cs typeface="Times New Roman" charset="0"/>
              </a:rPr>
              <a:t>31 </a:t>
            </a:r>
            <a:r>
              <a:rPr lang="en-US" sz="1800" b="1" dirty="0" smtClean="0">
                <a:latin typeface="Times New Roman" charset="0"/>
                <a:ea typeface="Times New Roman" charset="0"/>
                <a:cs typeface="Times New Roman" charset="0"/>
              </a:rPr>
              <a:t>and above (N = 2). </a:t>
            </a:r>
            <a:endParaRPr lang="en-US" sz="1800" b="1"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54585941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idx="4294967295"/>
          </p:nvPr>
        </p:nvSpPr>
        <p:spPr>
          <a:xfrm>
            <a:off x="0" y="701675"/>
            <a:ext cx="11029950" cy="1014413"/>
          </a:xfrm>
        </p:spPr>
        <p:txBody>
          <a:bodyPr>
            <a:normAutofit/>
          </a:bodyPr>
          <a:lstStyle/>
          <a:p>
            <a:pPr algn="ctr"/>
            <a:r>
              <a:rPr lang="en-US" sz="4000" dirty="0" smtClean="0"/>
              <a:t>Methods</a:t>
            </a:r>
            <a:endParaRPr lang="en-US" sz="4000" dirty="0"/>
          </a:p>
        </p:txBody>
      </p:sp>
      <p:graphicFrame>
        <p:nvGraphicFramePr>
          <p:cNvPr id="3" name="Object 2"/>
          <p:cNvGraphicFramePr>
            <a:graphicFrameLocks noChangeAspect="1"/>
          </p:cNvGraphicFramePr>
          <p:nvPr>
            <p:extLst>
              <p:ext uri="{D42A27DB-BD31-4B8C-83A1-F6EECF244321}">
                <p14:modId xmlns:p14="http://schemas.microsoft.com/office/powerpoint/2010/main" val="922199413"/>
              </p:ext>
            </p:extLst>
          </p:nvPr>
        </p:nvGraphicFramePr>
        <p:xfrm>
          <a:off x="3119438" y="1000125"/>
          <a:ext cx="7535862" cy="6146884"/>
        </p:xfrm>
        <a:graphic>
          <a:graphicData uri="http://schemas.openxmlformats.org/presentationml/2006/ole">
            <mc:AlternateContent xmlns:mc="http://schemas.openxmlformats.org/markup-compatibility/2006">
              <mc:Choice xmlns:v="urn:schemas-microsoft-com:vml" Requires="v">
                <p:oleObj spid="_x0000_s1063" name="Document" r:id="rId4" imgW="5952018" imgH="4853850" progId="Word.Document.12">
                  <p:embed/>
                </p:oleObj>
              </mc:Choice>
              <mc:Fallback>
                <p:oleObj name="Document" r:id="rId4" imgW="5952018" imgH="4853850" progId="Word.Document.12">
                  <p:embed/>
                  <p:pic>
                    <p:nvPicPr>
                      <p:cNvPr id="0" name=""/>
                      <p:cNvPicPr/>
                      <p:nvPr/>
                    </p:nvPicPr>
                    <p:blipFill>
                      <a:blip r:embed="rId5"/>
                      <a:stretch>
                        <a:fillRect/>
                      </a:stretch>
                    </p:blipFill>
                    <p:spPr>
                      <a:xfrm>
                        <a:off x="3119438" y="1000125"/>
                        <a:ext cx="7535862" cy="6146884"/>
                      </a:xfrm>
                      <a:prstGeom prst="rect">
                        <a:avLst/>
                      </a:prstGeom>
                    </p:spPr>
                  </p:pic>
                </p:oleObj>
              </mc:Fallback>
            </mc:AlternateContent>
          </a:graphicData>
        </a:graphic>
      </p:graphicFrame>
    </p:spTree>
    <p:extLst>
      <p:ext uri="{BB962C8B-B14F-4D97-AF65-F5344CB8AC3E}">
        <p14:creationId xmlns:p14="http://schemas.microsoft.com/office/powerpoint/2010/main" val="51357542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600" u="sng" dirty="0" smtClean="0">
                <a:solidFill>
                  <a:schemeClr val="accent2"/>
                </a:solidFill>
                <a:latin typeface="Times New Roman" charset="0"/>
                <a:ea typeface="Times New Roman" charset="0"/>
                <a:cs typeface="Times New Roman" charset="0"/>
              </a:rPr>
              <a:t>Procedures</a:t>
            </a:r>
            <a:r>
              <a:rPr lang="en-US" sz="7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 consent </a:t>
            </a:r>
            <a:r>
              <a:rPr lang="en-US" sz="5000" dirty="0" smtClean="0">
                <a:latin typeface="Times New Roman" charset="0"/>
                <a:ea typeface="Times New Roman" charset="0"/>
                <a:cs typeface="Times New Roman" charset="0"/>
              </a:rPr>
              <a:t>form</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M</a:t>
            </a:r>
            <a:r>
              <a:rPr lang="en-US" sz="5000" dirty="0" smtClean="0">
                <a:latin typeface="Times New Roman" charset="0"/>
                <a:ea typeface="Times New Roman" charset="0"/>
                <a:cs typeface="Times New Roman" charset="0"/>
              </a:rPr>
              <a:t>ultiple </a:t>
            </a:r>
            <a:r>
              <a:rPr lang="en-US" sz="5000" dirty="0">
                <a:latin typeface="Times New Roman" charset="0"/>
                <a:ea typeface="Times New Roman" charset="0"/>
                <a:cs typeface="Times New Roman" charset="0"/>
              </a:rPr>
              <a:t>questionnaires </a:t>
            </a:r>
            <a:r>
              <a:rPr lang="en-US" sz="5000" dirty="0" smtClean="0">
                <a:latin typeface="Times New Roman" charset="0"/>
                <a:ea typeface="Times New Roman" charset="0"/>
                <a:cs typeface="Times New Roman" charset="0"/>
              </a:rPr>
              <a:t>were completed either </a:t>
            </a:r>
            <a:r>
              <a:rPr lang="en-US" sz="5000" dirty="0">
                <a:latin typeface="Times New Roman" charset="0"/>
                <a:ea typeface="Times New Roman" charset="0"/>
                <a:cs typeface="Times New Roman" charset="0"/>
              </a:rPr>
              <a:t>at home (if they were part of the educational psychology research pool), or for those students outside the research pool, during a period provided during their class period.  </a:t>
            </a: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all questionnaire answers on a </a:t>
            </a:r>
            <a:r>
              <a:rPr lang="en-US" sz="5000" dirty="0" err="1">
                <a:latin typeface="Times New Roman" charset="0"/>
                <a:ea typeface="Times New Roman" charset="0"/>
                <a:cs typeface="Times New Roman" charset="0"/>
              </a:rPr>
              <a:t>Scantron</a:t>
            </a:r>
            <a:r>
              <a:rPr lang="en-US" sz="5000" dirty="0">
                <a:latin typeface="Times New Roman" charset="0"/>
                <a:ea typeface="Times New Roman" charset="0"/>
                <a:cs typeface="Times New Roman" charset="0"/>
              </a:rPr>
              <a:t> sheet and return them during the next class period. </a:t>
            </a:r>
          </a:p>
          <a:p>
            <a:pPr marL="0" indent="0" defTabSz="914400">
              <a:spcBef>
                <a:spcPts val="0"/>
              </a:spcBef>
              <a:spcAft>
                <a:spcPts val="0"/>
              </a:spcAft>
              <a:buClrTx/>
              <a:buSzTx/>
              <a:buNone/>
            </a:pPr>
            <a:r>
              <a:rPr lang="en-US" sz="5000" dirty="0" smtClean="0">
                <a:latin typeface="Times New Roman" charset="0"/>
                <a:ea typeface="Times New Roman" charset="0"/>
                <a:cs typeface="Times New Roman" charset="0"/>
              </a:rPr>
              <a:t> </a:t>
            </a:r>
          </a:p>
          <a:p>
            <a:pPr defTabSz="914400">
              <a:spcBef>
                <a:spcPts val="0"/>
              </a:spcBef>
              <a:spcAft>
                <a:spcPts val="0"/>
              </a:spcAft>
              <a:buClrTx/>
              <a:buSzTx/>
            </a:pPr>
            <a:r>
              <a:rPr lang="en-US" sz="5000" dirty="0">
                <a:latin typeface="Times New Roman" charset="0"/>
                <a:ea typeface="Times New Roman" charset="0"/>
                <a:cs typeface="Times New Roman" charset="0"/>
              </a:rPr>
              <a:t>N</a:t>
            </a:r>
            <a:r>
              <a:rPr lang="en-US" sz="5000" dirty="0" smtClean="0">
                <a:latin typeface="Times New Roman" charset="0"/>
                <a:ea typeface="Times New Roman" charset="0"/>
                <a:cs typeface="Times New Roman" charset="0"/>
              </a:rPr>
              <a:t>ames </a:t>
            </a:r>
            <a:r>
              <a:rPr lang="en-US" sz="5000" dirty="0">
                <a:latin typeface="Times New Roman" charset="0"/>
                <a:ea typeface="Times New Roman" charset="0"/>
                <a:cs typeface="Times New Roman" charset="0"/>
              </a:rPr>
              <a:t>only on the consent </a:t>
            </a:r>
            <a:r>
              <a:rPr lang="en-US" sz="5000" dirty="0" smtClean="0">
                <a:latin typeface="Times New Roman" charset="0"/>
                <a:ea typeface="Times New Roman" charset="0"/>
                <a:cs typeface="Times New Roman" charset="0"/>
              </a:rPr>
              <a:t>form. </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smtClean="0">
                <a:latin typeface="Times New Roman" charset="0"/>
                <a:ea typeface="Times New Roman" charset="0"/>
                <a:cs typeface="Times New Roman" charset="0"/>
              </a:rPr>
              <a:t>All </a:t>
            </a:r>
            <a:r>
              <a:rPr lang="en-US" sz="5000" dirty="0">
                <a:latin typeface="Times New Roman" charset="0"/>
                <a:ea typeface="Times New Roman" charset="0"/>
                <a:cs typeface="Times New Roman" charset="0"/>
              </a:rPr>
              <a:t>study procedures previously received IRB approval at a large research-intensive </a:t>
            </a:r>
            <a:r>
              <a:rPr lang="en-US" sz="5000" dirty="0" smtClean="0">
                <a:latin typeface="Times New Roman" charset="0"/>
                <a:ea typeface="Times New Roman" charset="0"/>
                <a:cs typeface="Times New Roman" charset="0"/>
              </a:rPr>
              <a:t>university and the current institution determined that a human subjects review was not required for the current study. </a:t>
            </a:r>
            <a:endParaRPr lang="en-US" sz="50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4278988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095500"/>
            <a:ext cx="11029615" cy="45212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Measures</a:t>
            </a:r>
            <a:r>
              <a:rPr lang="en-US" sz="3600" dirty="0" smtClean="0">
                <a:solidFill>
                  <a:schemeClr val="accent2"/>
                </a:solidFill>
                <a:latin typeface="Times New Roman" charset="0"/>
                <a:ea typeface="Times New Roman" charset="0"/>
                <a:cs typeface="Times New Roman" charset="0"/>
              </a:rPr>
              <a:t>:</a:t>
            </a:r>
          </a:p>
          <a:p>
            <a:pPr marL="400050" lvl="1" indent="0">
              <a:buNone/>
            </a:pPr>
            <a:r>
              <a:rPr lang="en-US" sz="2000" b="1" dirty="0" smtClean="0">
                <a:latin typeface="Garamond" pitchFamily="18" charset="0"/>
              </a:rPr>
              <a:t>Stress:</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Undergraduate Stress Questionnaire (</a:t>
            </a:r>
            <a:r>
              <a:rPr lang="en-US" sz="1600" b="1" dirty="0" smtClean="0">
                <a:solidFill>
                  <a:schemeClr val="accent1"/>
                </a:solidFill>
              </a:rPr>
              <a:t>USQ; Crandall et al., 1992)</a:t>
            </a:r>
            <a:r>
              <a:rPr lang="en-US" sz="1600" dirty="0" smtClean="0">
                <a:solidFill>
                  <a:schemeClr val="accent1"/>
                </a:solidFill>
              </a:rPr>
              <a:t> </a:t>
            </a:r>
            <a:endParaRPr lang="en-US" sz="1600" b="1" dirty="0">
              <a:solidFill>
                <a:schemeClr val="accent1"/>
              </a:solidFill>
              <a:latin typeface="Garamond" pitchFamily="18" charset="0"/>
            </a:endParaRPr>
          </a:p>
          <a:p>
            <a:pPr marL="400050" lvl="1" indent="0">
              <a:buNone/>
            </a:pPr>
            <a:r>
              <a:rPr lang="en-US" sz="2000" b="1" dirty="0" smtClean="0">
                <a:latin typeface="Garamond" pitchFamily="18" charset="0"/>
              </a:rPr>
              <a:t>Sleep Hygiene:</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Sleep Hygiene Index (</a:t>
            </a:r>
            <a:r>
              <a:rPr lang="en-US" sz="1600" b="1" dirty="0" smtClean="0">
                <a:solidFill>
                  <a:schemeClr val="accent1"/>
                </a:solidFill>
              </a:rPr>
              <a:t>SHI; </a:t>
            </a:r>
            <a:r>
              <a:rPr lang="en-US" sz="1600" b="1" dirty="0" err="1">
                <a:solidFill>
                  <a:schemeClr val="accent1"/>
                </a:solidFill>
              </a:rPr>
              <a:t>Mastin</a:t>
            </a:r>
            <a:r>
              <a:rPr lang="en-US" sz="1600" b="1" dirty="0">
                <a:solidFill>
                  <a:schemeClr val="accent1"/>
                </a:solidFill>
              </a:rPr>
              <a:t> et al. </a:t>
            </a:r>
            <a:r>
              <a:rPr lang="en-US" sz="1600" b="1" dirty="0" smtClean="0">
                <a:solidFill>
                  <a:schemeClr val="accent1"/>
                </a:solidFill>
              </a:rPr>
              <a:t>2006)</a:t>
            </a:r>
            <a:r>
              <a:rPr lang="en-US" sz="1600" dirty="0" smtClean="0">
                <a:solidFill>
                  <a:schemeClr val="accent1"/>
                </a:solidFill>
              </a:rPr>
              <a:t> </a:t>
            </a:r>
            <a:endParaRPr lang="en-US" sz="1600" dirty="0">
              <a:solidFill>
                <a:schemeClr val="accent1"/>
              </a:solidFill>
            </a:endParaRPr>
          </a:p>
          <a:p>
            <a:pPr marL="206100" indent="0">
              <a:buNone/>
            </a:pPr>
            <a:r>
              <a:rPr lang="en-US" b="1" dirty="0" smtClean="0">
                <a:solidFill>
                  <a:schemeClr val="accent1"/>
                </a:solidFill>
                <a:latin typeface="Garamond" pitchFamily="18" charset="0"/>
              </a:rPr>
              <a:t>	</a:t>
            </a:r>
            <a:r>
              <a:rPr lang="en-US" sz="2000" b="1" dirty="0" smtClean="0">
                <a:latin typeface="Garamond" pitchFamily="18" charset="0"/>
              </a:rPr>
              <a:t>Exercise</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smtClean="0">
                <a:solidFill>
                  <a:schemeClr val="accent1"/>
                </a:solidFill>
              </a:rPr>
              <a:t>Leisure </a:t>
            </a:r>
            <a:r>
              <a:rPr lang="en-US" sz="1600" b="1" dirty="0">
                <a:solidFill>
                  <a:schemeClr val="accent1"/>
                </a:solidFill>
              </a:rPr>
              <a:t>Time Exercise Questionnaire (</a:t>
            </a:r>
            <a:r>
              <a:rPr lang="en-US" sz="1600" b="1" dirty="0" smtClean="0">
                <a:solidFill>
                  <a:schemeClr val="accent1"/>
                </a:solidFill>
              </a:rPr>
              <a:t>LTEQ; </a:t>
            </a:r>
            <a:r>
              <a:rPr lang="en-US" sz="1600" b="1" dirty="0">
                <a:solidFill>
                  <a:schemeClr val="accent1"/>
                </a:solidFill>
              </a:rPr>
              <a:t>Godin &amp; Shephard, 1985) </a:t>
            </a:r>
            <a:endParaRPr lang="en-US" sz="1600" b="1" dirty="0" smtClean="0">
              <a:solidFill>
                <a:schemeClr val="accent1"/>
              </a:solidFill>
            </a:endParaRPr>
          </a:p>
          <a:p>
            <a:pPr marL="206100" indent="0">
              <a:buNone/>
            </a:pPr>
            <a:r>
              <a:rPr lang="en-US" b="1" dirty="0">
                <a:solidFill>
                  <a:schemeClr val="accent1"/>
                </a:solidFill>
                <a:latin typeface="Times New Roman" charset="0"/>
                <a:ea typeface="Times New Roman" charset="0"/>
                <a:cs typeface="Times New Roman" charset="0"/>
              </a:rPr>
              <a:t>	</a:t>
            </a:r>
            <a:r>
              <a:rPr lang="en-US" b="1" dirty="0">
                <a:latin typeface="Garamond" pitchFamily="18" charset="0"/>
              </a:rPr>
              <a:t> </a:t>
            </a:r>
            <a:r>
              <a:rPr lang="en-US" sz="2000" b="1" dirty="0" smtClean="0">
                <a:latin typeface="Garamond" pitchFamily="18" charset="0"/>
              </a:rPr>
              <a:t>Academic Engagement</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Student Course Engagement Questionnaire (</a:t>
            </a:r>
            <a:r>
              <a:rPr lang="en-US" sz="1600" b="1" dirty="0" smtClean="0">
                <a:solidFill>
                  <a:schemeClr val="accent1"/>
                </a:solidFill>
              </a:rPr>
              <a:t>SCEQ; Handelsman </a:t>
            </a:r>
            <a:r>
              <a:rPr lang="en-US" sz="1600" b="1" dirty="0">
                <a:solidFill>
                  <a:schemeClr val="accent1"/>
                </a:solidFill>
              </a:rPr>
              <a:t>et </a:t>
            </a:r>
            <a:r>
              <a:rPr lang="en-US" sz="1600" b="1" dirty="0" smtClean="0">
                <a:solidFill>
                  <a:schemeClr val="accent1"/>
                </a:solidFill>
              </a:rPr>
              <a:t>al., 2005</a:t>
            </a:r>
            <a:r>
              <a:rPr lang="en-US" sz="1600" b="1" dirty="0">
                <a:solidFill>
                  <a:schemeClr val="accent1"/>
                </a:solidFill>
              </a:rPr>
              <a:t>) </a:t>
            </a:r>
          </a:p>
          <a:p>
            <a:pPr marL="206100" indent="0">
              <a:buNone/>
            </a:pPr>
            <a:r>
              <a:rPr lang="en-US" b="1" dirty="0" smtClean="0">
                <a:latin typeface="Garamond" pitchFamily="18" charset="0"/>
              </a:rPr>
              <a:t>	</a:t>
            </a:r>
            <a:r>
              <a:rPr lang="en-US" sz="2000" b="1" dirty="0" smtClean="0">
                <a:latin typeface="Garamond" pitchFamily="18" charset="0"/>
              </a:rPr>
              <a:t>Demographic Variables</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A</a:t>
            </a:r>
            <a:r>
              <a:rPr lang="en-US" sz="1600" b="1" dirty="0" smtClean="0">
                <a:solidFill>
                  <a:schemeClr val="accent1"/>
                </a:solidFill>
              </a:rPr>
              <a:t>ge, ethnicity, class </a:t>
            </a:r>
            <a:r>
              <a:rPr lang="en-US" sz="1600" b="1" dirty="0">
                <a:solidFill>
                  <a:schemeClr val="accent1"/>
                </a:solidFill>
              </a:rPr>
              <a:t>s</a:t>
            </a:r>
            <a:r>
              <a:rPr lang="en-US" sz="1600" b="1" dirty="0" smtClean="0">
                <a:solidFill>
                  <a:schemeClr val="accent1"/>
                </a:solidFill>
              </a:rPr>
              <a:t>tanding, and gender.</a:t>
            </a:r>
            <a:endParaRPr lang="en-US" sz="1600" b="1" dirty="0">
              <a:solidFill>
                <a:schemeClr val="accent1"/>
              </a:solidFill>
            </a:endParaRPr>
          </a:p>
          <a:p>
            <a:pPr marL="206100" indent="0">
              <a:buNone/>
            </a:pPr>
            <a:endParaRPr lang="en-US" sz="1600" dirty="0" smtClean="0">
              <a:solidFill>
                <a:schemeClr val="tx1"/>
              </a:solidFill>
            </a:endParaRPr>
          </a:p>
        </p:txBody>
      </p:sp>
    </p:spTree>
    <p:extLst>
      <p:ext uri="{BB962C8B-B14F-4D97-AF65-F5344CB8AC3E}">
        <p14:creationId xmlns:p14="http://schemas.microsoft.com/office/powerpoint/2010/main" val="152676875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180496"/>
            <a:ext cx="11029615" cy="4474304"/>
          </a:xfrm>
        </p:spPr>
        <p:txBody>
          <a:bodyPr anchor="t">
            <a:normAutofit fontScale="85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1144350" lvl="2" indent="-514350" defTabSz="914400">
              <a:spcBef>
                <a:spcPts val="0"/>
              </a:spcBef>
              <a:spcAft>
                <a:spcPts val="0"/>
              </a:spcAft>
              <a:buClrTx/>
              <a:buSzTx/>
              <a:buFont typeface="+mj-lt"/>
              <a:buAutoNum type="arabicPeriod"/>
            </a:pPr>
            <a:r>
              <a:rPr lang="en-US" sz="3200" dirty="0" smtClean="0"/>
              <a:t>All </a:t>
            </a:r>
            <a:r>
              <a:rPr lang="en-US" sz="3200" dirty="0"/>
              <a:t>analyses were completed using the open source statistical package R, version 3.4.1.  </a:t>
            </a:r>
            <a:endParaRPr lang="en-US" sz="3200" dirty="0" smtClean="0"/>
          </a:p>
          <a:p>
            <a:pPr marL="1144350" lvl="2" indent="-514350" defTabSz="914400">
              <a:spcBef>
                <a:spcPts val="0"/>
              </a:spcBef>
              <a:spcAft>
                <a:spcPts val="0"/>
              </a:spcAft>
              <a:buClrTx/>
              <a:buSzTx/>
              <a:buFont typeface="+mj-lt"/>
              <a:buAutoNum type="arabicPeriod"/>
            </a:pPr>
            <a:r>
              <a:rPr lang="en-US" sz="3200" dirty="0" smtClean="0"/>
              <a:t>Before </a:t>
            </a:r>
            <a:r>
              <a:rPr lang="en-US" sz="3200" dirty="0"/>
              <a:t>addressing the specific questions of the present study, demographic differences in the data were evaluated with respect to the dependent variable, including age, gender, ethnicity, and class </a:t>
            </a:r>
            <a:r>
              <a:rPr lang="en-US" sz="3200" dirty="0" smtClean="0"/>
              <a:t>standing.</a:t>
            </a:r>
            <a:endParaRPr lang="en-US" sz="3400" dirty="0" smtClean="0"/>
          </a:p>
          <a:p>
            <a:pPr marL="1144350" lvl="2" indent="-514350" defTabSz="914400">
              <a:spcBef>
                <a:spcPts val="0"/>
              </a:spcBef>
              <a:spcAft>
                <a:spcPts val="0"/>
              </a:spcAft>
              <a:buClrTx/>
              <a:buSzTx/>
              <a:buFont typeface="+mj-lt"/>
              <a:buAutoNum type="arabicPeriod"/>
            </a:pPr>
            <a:r>
              <a:rPr lang="en-US" sz="3400" dirty="0" smtClean="0"/>
              <a:t>I evaluated </a:t>
            </a:r>
            <a:r>
              <a:rPr lang="en-US" sz="3400" dirty="0"/>
              <a:t>regression </a:t>
            </a:r>
            <a:r>
              <a:rPr lang="en-US" sz="3400" dirty="0" smtClean="0"/>
              <a:t>assumptions for all relevant analyses:</a:t>
            </a:r>
          </a:p>
          <a:p>
            <a:pPr marL="2144350" lvl="5" indent="-514350" defTabSz="914400">
              <a:spcBef>
                <a:spcPts val="0"/>
              </a:spcBef>
              <a:spcAft>
                <a:spcPts val="0"/>
              </a:spcAft>
              <a:buClrTx/>
              <a:buSzTx/>
            </a:pPr>
            <a:r>
              <a:rPr lang="en-US" sz="3200" dirty="0" smtClean="0"/>
              <a:t>Multicollinearity</a:t>
            </a:r>
          </a:p>
          <a:p>
            <a:pPr marL="2144350" lvl="5" indent="-514350" defTabSz="914400">
              <a:spcBef>
                <a:spcPts val="0"/>
              </a:spcBef>
              <a:spcAft>
                <a:spcPts val="0"/>
              </a:spcAft>
              <a:buClrTx/>
              <a:buSzTx/>
            </a:pPr>
            <a:r>
              <a:rPr lang="en-US" sz="3200" dirty="0"/>
              <a:t>H</a:t>
            </a:r>
            <a:r>
              <a:rPr lang="en-US" sz="3200" dirty="0" smtClean="0"/>
              <a:t>igh </a:t>
            </a:r>
            <a:r>
              <a:rPr lang="en-US" sz="3200" dirty="0"/>
              <a:t>leverage data points (</a:t>
            </a:r>
            <a:r>
              <a:rPr lang="en-US" sz="3200" dirty="0" smtClean="0"/>
              <a:t>outliers) – removed item # 33</a:t>
            </a:r>
          </a:p>
          <a:p>
            <a:pPr marL="2144350" lvl="5" indent="-514350" defTabSz="914400">
              <a:spcBef>
                <a:spcPts val="0"/>
              </a:spcBef>
              <a:spcAft>
                <a:spcPts val="0"/>
              </a:spcAft>
              <a:buClrTx/>
              <a:buSzTx/>
            </a:pPr>
            <a:r>
              <a:rPr lang="en-US" sz="3200" dirty="0" smtClean="0"/>
              <a:t>Homogeneity</a:t>
            </a:r>
          </a:p>
          <a:p>
            <a:pPr marL="2144350" lvl="5" indent="-514350" defTabSz="914400">
              <a:spcBef>
                <a:spcPts val="0"/>
              </a:spcBef>
              <a:spcAft>
                <a:spcPts val="0"/>
              </a:spcAft>
              <a:buClrTx/>
              <a:buSzTx/>
            </a:pPr>
            <a:r>
              <a:rPr lang="en-US" sz="3200" dirty="0" smtClean="0"/>
              <a:t>Normality</a:t>
            </a:r>
          </a:p>
          <a:p>
            <a:pPr marL="2144350" lvl="5" indent="-514350" defTabSz="914400">
              <a:spcBef>
                <a:spcPts val="0"/>
              </a:spcBef>
              <a:spcAft>
                <a:spcPts val="0"/>
              </a:spcAft>
              <a:buClrTx/>
              <a:buSzTx/>
            </a:pPr>
            <a:r>
              <a:rPr lang="en-US" sz="3200" dirty="0"/>
              <a:t>I</a:t>
            </a:r>
            <a:r>
              <a:rPr lang="en-US" sz="3200" dirty="0" smtClean="0"/>
              <a:t>ndependence </a:t>
            </a:r>
            <a:r>
              <a:rPr lang="en-US" sz="3200" dirty="0"/>
              <a:t>of </a:t>
            </a:r>
            <a:r>
              <a:rPr lang="en-US" sz="3200" dirty="0" smtClean="0"/>
              <a:t>residuals</a:t>
            </a:r>
            <a:endParaRPr lang="en-US" sz="3000" dirty="0" smtClean="0">
              <a:solidFill>
                <a:schemeClr val="accent2"/>
              </a:solidFill>
              <a:latin typeface="Times New Roman" charset="0"/>
              <a:ea typeface="Times New Roman" charset="0"/>
              <a:cs typeface="Times New Roman" charset="0"/>
            </a:endParaRPr>
          </a:p>
          <a:p>
            <a:pPr lvl="3" defTabSz="914400">
              <a:spcBef>
                <a:spcPts val="0"/>
              </a:spcBef>
              <a:spcAft>
                <a:spcPts val="0"/>
              </a:spcAft>
              <a:buClrTx/>
              <a:buSzTx/>
            </a:pPr>
            <a:endParaRPr lang="en-US" sz="30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12713970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180496"/>
            <a:ext cx="11029615" cy="447430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630000" lvl="2" indent="0" defTabSz="914400">
              <a:spcBef>
                <a:spcPts val="0"/>
              </a:spcBef>
              <a:spcAft>
                <a:spcPts val="0"/>
              </a:spcAft>
              <a:buClrTx/>
              <a:buSzTx/>
              <a:buNone/>
            </a:pPr>
            <a:endParaRPr lang="en-US" sz="3400" dirty="0"/>
          </a:p>
          <a:p>
            <a:pPr marL="630000" lvl="2" indent="0" defTabSz="914400">
              <a:spcBef>
                <a:spcPts val="0"/>
              </a:spcBef>
              <a:spcAft>
                <a:spcPts val="0"/>
              </a:spcAft>
              <a:buClrTx/>
              <a:buSzTx/>
              <a:buNone/>
            </a:pPr>
            <a:r>
              <a:rPr lang="en-US" sz="3400" dirty="0" smtClean="0">
                <a:solidFill>
                  <a:schemeClr val="tx1"/>
                </a:solidFill>
                <a:latin typeface="Times New Roman" charset="0"/>
                <a:ea typeface="Times New Roman" charset="0"/>
                <a:cs typeface="Times New Roman" charset="0"/>
              </a:rPr>
              <a:t>4.  Bonferroni correction was </a:t>
            </a:r>
            <a:r>
              <a:rPr lang="en-US" sz="3400" dirty="0" smtClean="0">
                <a:solidFill>
                  <a:schemeClr val="tx1"/>
                </a:solidFill>
                <a:latin typeface="Times New Roman" charset="0"/>
                <a:ea typeface="Times New Roman" charset="0"/>
                <a:cs typeface="Times New Roman" charset="0"/>
              </a:rPr>
              <a:t>applied to account for alpha inflation in evaluating each sub-factor of engagement.  </a:t>
            </a:r>
            <a:r>
              <a:rPr lang="en-US" sz="3400" dirty="0" smtClean="0">
                <a:solidFill>
                  <a:schemeClr val="tx1"/>
                </a:solidFill>
                <a:latin typeface="Times New Roman" charset="0"/>
                <a:ea typeface="Times New Roman" charset="0"/>
                <a:cs typeface="Times New Roman" charset="0"/>
              </a:rPr>
              <a:t>Significance set at </a:t>
            </a:r>
            <a:r>
              <a:rPr lang="en-US" sz="3400" dirty="0" smtClean="0">
                <a:solidFill>
                  <a:schemeClr val="tx1"/>
                </a:solidFill>
                <a:latin typeface="Times New Roman" charset="0"/>
                <a:ea typeface="Times New Roman" charset="0"/>
                <a:cs typeface="Times New Roman" charset="0"/>
              </a:rPr>
              <a:t>p&lt;.01 instead of p&lt;.05</a:t>
            </a:r>
            <a:endParaRPr lang="en-US" sz="3000" dirty="0" smtClean="0">
              <a:solidFill>
                <a:schemeClr val="tx1"/>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329379586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3788342698"/>
              </p:ext>
            </p:extLst>
          </p:nvPr>
        </p:nvGraphicFramePr>
        <p:xfrm>
          <a:off x="1323831" y="900747"/>
          <a:ext cx="9553432" cy="5652456"/>
        </p:xfrm>
        <a:graphic>
          <a:graphicData uri="http://schemas.openxmlformats.org/drawingml/2006/table">
            <a:tbl>
              <a:tblPr firstRow="1" firstCol="1" bandRow="1">
                <a:tableStyleId>{5C22544A-7EE6-4342-B048-85BDC9FD1C3A}</a:tableStyleId>
              </a:tblPr>
              <a:tblGrid>
                <a:gridCol w="3889614"/>
                <a:gridCol w="791570"/>
                <a:gridCol w="655092"/>
                <a:gridCol w="641445"/>
                <a:gridCol w="682388"/>
                <a:gridCol w="655093"/>
                <a:gridCol w="764274"/>
                <a:gridCol w="750627"/>
                <a:gridCol w="639408"/>
                <a:gridCol w="83921"/>
              </a:tblGrid>
              <a:tr h="426950">
                <a:tc gridSpan="9">
                  <a:txBody>
                    <a:bodyPr/>
                    <a:lstStyle/>
                    <a:p>
                      <a:pPr marL="0" marR="0" indent="0">
                        <a:lnSpc>
                          <a:spcPct val="200000"/>
                        </a:lnSpc>
                        <a:spcBef>
                          <a:spcPts val="0"/>
                        </a:spcBef>
                        <a:spcAft>
                          <a:spcPts val="0"/>
                        </a:spcAft>
                      </a:pPr>
                      <a:r>
                        <a:rPr lang="en-US" sz="1400" kern="100" dirty="0">
                          <a:effectLst/>
                        </a:rPr>
                        <a:t>Confirmatory Factor Analysis of Factor Structure of Student Course Engagement Questionnaire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803924">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400" kern="100" dirty="0">
                          <a:effectLst/>
                        </a:rPr>
                        <a:t>Factor 1</a:t>
                      </a:r>
                    </a:p>
                    <a:p>
                      <a:pPr marL="0" marR="0" indent="0" algn="ctr">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400" kern="100">
                          <a:effectLst/>
                        </a:rPr>
                        <a:t>Factor 2</a:t>
                      </a:r>
                    </a:p>
                    <a:p>
                      <a:pPr marL="0" marR="0" indent="0" algn="ctr">
                        <a:lnSpc>
                          <a:spcPct val="200000"/>
                        </a:lnSpc>
                        <a:spcBef>
                          <a:spcPts val="0"/>
                        </a:spcBef>
                        <a:spcAft>
                          <a:spcPts val="0"/>
                        </a:spcAft>
                      </a:pPr>
                      <a:r>
                        <a:rPr lang="en-US" sz="1400" kern="100">
                          <a:effectLst/>
                        </a:rPr>
                        <a:t>(Emotional)</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400" kern="100">
                          <a:effectLst/>
                        </a:rPr>
                        <a:t>Factor 3</a:t>
                      </a:r>
                    </a:p>
                    <a:p>
                      <a:pPr marL="0" marR="0" indent="0" algn="ctr">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400" kern="100" dirty="0">
                          <a:effectLst/>
                        </a:rPr>
                        <a:t>Factor 4 (Performance)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401962">
                <a:tc>
                  <a:txBody>
                    <a:bodyPr/>
                    <a:lstStyle/>
                    <a:p>
                      <a:pPr marL="0" marR="0" indent="457200">
                        <a:lnSpc>
                          <a:spcPct val="200000"/>
                        </a:lnSpc>
                        <a:spcBef>
                          <a:spcPts val="0"/>
                        </a:spcBef>
                        <a:spcAft>
                          <a:spcPts val="0"/>
                        </a:spcAft>
                      </a:pPr>
                      <a:r>
                        <a:rPr lang="en-US" sz="1400" kern="100" dirty="0" smtClean="0">
                          <a:effectLst/>
                        </a:rPr>
                        <a:t>ITEMS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err="1">
                          <a:effectLst/>
                        </a:rPr>
                        <a:t>Orig</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Orig</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Orig</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Orig</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400" kern="100">
                          <a:effectLst/>
                        </a:rPr>
                        <a:t>New</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401962">
                <a:tc>
                  <a:txBody>
                    <a:bodyPr/>
                    <a:lstStyle/>
                    <a:p>
                      <a:pPr marL="0" marR="0" indent="0">
                        <a:lnSpc>
                          <a:spcPct val="200000"/>
                        </a:lnSpc>
                        <a:spcBef>
                          <a:spcPts val="0"/>
                        </a:spcBef>
                        <a:spcAft>
                          <a:spcPts val="0"/>
                        </a:spcAft>
                      </a:pPr>
                      <a:r>
                        <a:rPr lang="en-US" sz="1400" kern="100" dirty="0">
                          <a:effectLst/>
                        </a:rPr>
                        <a:t>Making sure to study on a regular basis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0.64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0.63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401962">
                <a:tc>
                  <a:txBody>
                    <a:bodyPr/>
                    <a:lstStyle/>
                    <a:p>
                      <a:pPr marL="0" marR="0" indent="0">
                        <a:lnSpc>
                          <a:spcPct val="200000"/>
                        </a:lnSpc>
                        <a:spcBef>
                          <a:spcPts val="0"/>
                        </a:spcBef>
                        <a:spcAft>
                          <a:spcPts val="0"/>
                        </a:spcAft>
                      </a:pPr>
                      <a:r>
                        <a:rPr lang="en-US" sz="1400" kern="100" dirty="0">
                          <a:effectLst/>
                        </a:rPr>
                        <a:t>Putting forth effort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401962">
                <a:tc>
                  <a:txBody>
                    <a:bodyPr/>
                    <a:lstStyle/>
                    <a:p>
                      <a:pPr marL="0" marR="0" indent="0">
                        <a:lnSpc>
                          <a:spcPct val="200000"/>
                        </a:lnSpc>
                        <a:spcBef>
                          <a:spcPts val="0"/>
                        </a:spcBef>
                        <a:spcAft>
                          <a:spcPts val="0"/>
                        </a:spcAft>
                      </a:pPr>
                      <a:r>
                        <a:rPr lang="en-US" sz="1400" kern="100" dirty="0">
                          <a:effectLst/>
                        </a:rPr>
                        <a:t>Doing all homework problems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0.61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401962">
                <a:tc>
                  <a:txBody>
                    <a:bodyPr/>
                    <a:lstStyle/>
                    <a:p>
                      <a:pPr marL="0" marR="0" indent="0">
                        <a:lnSpc>
                          <a:spcPct val="200000"/>
                        </a:lnSpc>
                        <a:spcBef>
                          <a:spcPts val="0"/>
                        </a:spcBef>
                        <a:spcAft>
                          <a:spcPts val="0"/>
                        </a:spcAft>
                      </a:pPr>
                      <a:r>
                        <a:rPr lang="en-US" sz="1400" kern="100" dirty="0">
                          <a:effectLst/>
                        </a:rPr>
                        <a:t>Staying up on the readings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803924">
                <a:tc>
                  <a:txBody>
                    <a:bodyPr/>
                    <a:lstStyle/>
                    <a:p>
                      <a:pPr marL="0" marR="0" indent="0">
                        <a:lnSpc>
                          <a:spcPct val="200000"/>
                        </a:lnSpc>
                        <a:spcBef>
                          <a:spcPts val="0"/>
                        </a:spcBef>
                        <a:spcAft>
                          <a:spcPts val="0"/>
                        </a:spcAft>
                      </a:pPr>
                      <a:r>
                        <a:rPr lang="en-US" sz="1400" kern="100" dirty="0">
                          <a:effectLst/>
                        </a:rPr>
                        <a:t>Looking over class notes between classes to </a:t>
                      </a:r>
                    </a:p>
                    <a:p>
                      <a:pPr marL="91440" marR="0" indent="0">
                        <a:lnSpc>
                          <a:spcPct val="200000"/>
                        </a:lnSpc>
                        <a:spcBef>
                          <a:spcPts val="0"/>
                        </a:spcBef>
                        <a:spcAft>
                          <a:spcPts val="0"/>
                        </a:spcAft>
                      </a:pPr>
                      <a:r>
                        <a:rPr lang="en-US" sz="1400" kern="100" dirty="0">
                          <a:effectLst/>
                        </a:rPr>
                        <a:t>make sure I understand the material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401962">
                <a:tc>
                  <a:txBody>
                    <a:bodyPr/>
                    <a:lstStyle/>
                    <a:p>
                      <a:pPr marL="0" marR="0" indent="0">
                        <a:lnSpc>
                          <a:spcPct val="200000"/>
                        </a:lnSpc>
                        <a:spcBef>
                          <a:spcPts val="0"/>
                        </a:spcBef>
                        <a:spcAft>
                          <a:spcPts val="0"/>
                        </a:spcAft>
                      </a:pPr>
                      <a:r>
                        <a:rPr lang="en-US" sz="1400" kern="100" dirty="0">
                          <a:effectLst/>
                        </a:rPr>
                        <a:t>Being organized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0.58</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p>
                  </a:txBody>
                  <a:tcPr marL="58521" marR="58521" marT="0" marB="0" anchor="b"/>
                </a:tc>
                <a:tc gridSpan="2">
                  <a:txBody>
                    <a:bodyPr/>
                    <a:lstStyle/>
                    <a:p>
                      <a:endParaRPr lang="en-US" sz="1400"/>
                    </a:p>
                  </a:txBody>
                  <a:tcPr marL="58521" marR="58521" marT="0" marB="0" anchor="b"/>
                </a:tc>
                <a:tc hMerge="1">
                  <a:txBody>
                    <a:bodyPr/>
                    <a:lstStyle/>
                    <a:p>
                      <a:endParaRPr lang="en-US"/>
                    </a:p>
                  </a:txBody>
                  <a:tcPr/>
                </a:tc>
              </a:tr>
              <a:tr h="401962">
                <a:tc>
                  <a:txBody>
                    <a:bodyPr/>
                    <a:lstStyle/>
                    <a:p>
                      <a:pPr marL="0" marR="0" indent="0">
                        <a:lnSpc>
                          <a:spcPct val="200000"/>
                        </a:lnSpc>
                        <a:spcBef>
                          <a:spcPts val="0"/>
                        </a:spcBef>
                        <a:spcAft>
                          <a:spcPts val="0"/>
                        </a:spcAft>
                      </a:pPr>
                      <a:r>
                        <a:rPr lang="en-US" sz="1400" kern="100">
                          <a:effectLst/>
                        </a:rPr>
                        <a:t>Taking good notes in class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0.66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401962">
                <a:tc>
                  <a:txBody>
                    <a:bodyPr/>
                    <a:lstStyle/>
                    <a:p>
                      <a:pPr marL="0" marR="0" indent="0">
                        <a:lnSpc>
                          <a:spcPct val="200000"/>
                        </a:lnSpc>
                        <a:spcBef>
                          <a:spcPts val="0"/>
                        </a:spcBef>
                        <a:spcAft>
                          <a:spcPts val="0"/>
                        </a:spcAft>
                      </a:pPr>
                      <a:r>
                        <a:rPr lang="en-US" sz="1400" kern="100">
                          <a:effectLst/>
                        </a:rPr>
                        <a:t>Listening carefully in class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401962">
                <a:tc>
                  <a:txBody>
                    <a:bodyPr/>
                    <a:lstStyle/>
                    <a:p>
                      <a:pPr marL="0" marR="0" indent="0">
                        <a:lnSpc>
                          <a:spcPct val="200000"/>
                        </a:lnSpc>
                        <a:spcBef>
                          <a:spcPts val="0"/>
                        </a:spcBef>
                        <a:spcAft>
                          <a:spcPts val="0"/>
                        </a:spcAft>
                      </a:pPr>
                      <a:r>
                        <a:rPr lang="en-US" sz="1400" kern="100">
                          <a:effectLst/>
                        </a:rPr>
                        <a:t>Coming to class every day</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a:effectLst/>
                        </a:rPr>
                        <a:t>0.47</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400" kern="100" dirty="0">
                          <a:effectLst/>
                        </a:rPr>
                        <a:t>0.53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4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bl>
          </a:graphicData>
        </a:graphic>
      </p:graphicFrame>
    </p:spTree>
    <p:extLst>
      <p:ext uri="{BB962C8B-B14F-4D97-AF65-F5344CB8AC3E}">
        <p14:creationId xmlns:p14="http://schemas.microsoft.com/office/powerpoint/2010/main" val="1425927620"/>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304672247"/>
              </p:ext>
            </p:extLst>
          </p:nvPr>
        </p:nvGraphicFramePr>
        <p:xfrm>
          <a:off x="1255593" y="709678"/>
          <a:ext cx="9553432" cy="5991355"/>
        </p:xfrm>
        <a:graphic>
          <a:graphicData uri="http://schemas.openxmlformats.org/drawingml/2006/table">
            <a:tbl>
              <a:tblPr firstRow="1" firstCol="1" bandRow="1">
                <a:tableStyleId>{5C22544A-7EE6-4342-B048-85BDC9FD1C3A}</a:tableStyleId>
              </a:tblPr>
              <a:tblGrid>
                <a:gridCol w="4367285"/>
                <a:gridCol w="600501"/>
                <a:gridCol w="532263"/>
                <a:gridCol w="627797"/>
                <a:gridCol w="668740"/>
                <a:gridCol w="709684"/>
                <a:gridCol w="573206"/>
                <a:gridCol w="750627"/>
                <a:gridCol w="639408"/>
                <a:gridCol w="83921"/>
              </a:tblGrid>
              <a:tr h="395922">
                <a:tc gridSpan="9">
                  <a:txBody>
                    <a:bodyPr/>
                    <a:lstStyle/>
                    <a:p>
                      <a:pPr marL="0" marR="0" indent="0">
                        <a:lnSpc>
                          <a:spcPct val="200000"/>
                        </a:lnSpc>
                        <a:spcBef>
                          <a:spcPts val="0"/>
                        </a:spcBef>
                        <a:spcAft>
                          <a:spcPts val="0"/>
                        </a:spcAft>
                      </a:pPr>
                      <a:r>
                        <a:rPr lang="en-US" sz="1600" kern="100" dirty="0">
                          <a:effectLst/>
                        </a:rPr>
                        <a:t>Confirmatory Factor Analysis of Factor Structure of Student Course Engagement Questionnaire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000" kern="100" dirty="0">
                          <a:effectLst/>
                        </a:rPr>
                        <a:t> </a:t>
                      </a:r>
                      <a:endParaRPr lang="en-US"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745499">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600" kern="100" dirty="0">
                          <a:effectLst/>
                        </a:rPr>
                        <a:t>Factor 1</a:t>
                      </a:r>
                    </a:p>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2</a:t>
                      </a:r>
                    </a:p>
                    <a:p>
                      <a:pPr marL="0" marR="0" indent="0" algn="ctr">
                        <a:lnSpc>
                          <a:spcPct val="200000"/>
                        </a:lnSpc>
                        <a:spcBef>
                          <a:spcPts val="0"/>
                        </a:spcBef>
                        <a:spcAft>
                          <a:spcPts val="0"/>
                        </a:spcAft>
                      </a:pPr>
                      <a:r>
                        <a:rPr lang="en-US" sz="1600" kern="100">
                          <a:effectLst/>
                        </a:rPr>
                        <a:t>(Emotional)</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3</a:t>
                      </a:r>
                    </a:p>
                    <a:p>
                      <a:pPr marL="0" marR="0" indent="0" algn="ctr">
                        <a:lnSpc>
                          <a:spcPct val="200000"/>
                        </a:lnSpc>
                        <a:spcBef>
                          <a:spcPts val="0"/>
                        </a:spcBef>
                        <a:spcAft>
                          <a:spcPts val="0"/>
                        </a:spcAft>
                      </a:pPr>
                      <a:r>
                        <a:rPr lang="en-US" sz="1600" kern="100">
                          <a:effectLst/>
                        </a:rPr>
                        <a:t>(Part/int)</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600" kern="100" dirty="0">
                          <a:effectLst/>
                        </a:rPr>
                        <a:t>Factor 4 (Performance)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372750">
                <a:tc>
                  <a:txBody>
                    <a:bodyPr/>
                    <a:lstStyle/>
                    <a:p>
                      <a:pPr marL="0" marR="0" indent="457200">
                        <a:lnSpc>
                          <a:spcPct val="200000"/>
                        </a:lnSpc>
                        <a:spcBef>
                          <a:spcPts val="0"/>
                        </a:spcBef>
                        <a:spcAft>
                          <a:spcPts val="0"/>
                        </a:spcAft>
                      </a:pPr>
                      <a:r>
                        <a:rPr lang="en-US" sz="1600" kern="100" dirty="0" smtClean="0">
                          <a:effectLst/>
                        </a:rPr>
                        <a:t>ITEMS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dirty="0" err="1">
                          <a:effectLst/>
                        </a:rPr>
                        <a:t>Orig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745499">
                <a:tc>
                  <a:txBody>
                    <a:bodyPr/>
                    <a:lstStyle/>
                    <a:p>
                      <a:pPr marL="0" marR="0" indent="0">
                        <a:lnSpc>
                          <a:spcPct val="200000"/>
                        </a:lnSpc>
                        <a:spcBef>
                          <a:spcPts val="0"/>
                        </a:spcBef>
                        <a:spcAft>
                          <a:spcPts val="0"/>
                        </a:spcAft>
                      </a:pPr>
                      <a:r>
                        <a:rPr lang="en-US" sz="1600" kern="100" dirty="0" smtClean="0">
                          <a:effectLst/>
                        </a:rPr>
                        <a:t>Finding ways to make the course material relevant to my life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0.86</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0.87</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372750">
                <a:tc>
                  <a:txBody>
                    <a:bodyPr/>
                    <a:lstStyle/>
                    <a:p>
                      <a:pPr marL="0" marR="0" indent="0">
                        <a:lnSpc>
                          <a:spcPct val="200000"/>
                        </a:lnSpc>
                        <a:spcBef>
                          <a:spcPts val="0"/>
                        </a:spcBef>
                        <a:spcAft>
                          <a:spcPts val="0"/>
                        </a:spcAft>
                      </a:pPr>
                      <a:r>
                        <a:rPr lang="en-US" sz="1600" kern="100" dirty="0" smtClean="0">
                          <a:effectLst/>
                          <a:latin typeface="+mn-lt"/>
                          <a:ea typeface="+mn-ea"/>
                          <a:cs typeface="+mn-cs"/>
                        </a:rPr>
                        <a:t>Applying</a:t>
                      </a:r>
                      <a:r>
                        <a:rPr lang="en-US" sz="1600" kern="100" baseline="0" dirty="0" smtClean="0">
                          <a:effectLst/>
                          <a:latin typeface="+mn-lt"/>
                          <a:ea typeface="+mn-ea"/>
                          <a:cs typeface="+mn-cs"/>
                        </a:rPr>
                        <a:t> course material to my life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0.86</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b="0" dirty="0" smtClean="0">
                          <a:effectLst/>
                          <a:latin typeface="Times New Roman" panose="02020603050405020304" pitchFamily="18" charset="0"/>
                          <a:cs typeface="Times New Roman" panose="02020603050405020304" pitchFamily="18" charset="0"/>
                        </a:rPr>
                        <a:t>0.81</a:t>
                      </a:r>
                      <a:endParaRPr lang="en-US" sz="1600" b="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745499">
                <a:tc>
                  <a:txBody>
                    <a:bodyPr/>
                    <a:lstStyle/>
                    <a:p>
                      <a:pPr marL="0" marR="0" indent="0">
                        <a:lnSpc>
                          <a:spcPct val="200000"/>
                        </a:lnSpc>
                        <a:spcBef>
                          <a:spcPts val="0"/>
                        </a:spcBef>
                        <a:spcAft>
                          <a:spcPts val="0"/>
                        </a:spcAft>
                      </a:pPr>
                      <a:r>
                        <a:rPr lang="en-US" sz="1600" kern="100" dirty="0" smtClean="0">
                          <a:effectLst/>
                          <a:latin typeface="+mn-lt"/>
                          <a:ea typeface="+mn-ea"/>
                          <a:cs typeface="+mn-cs"/>
                        </a:rPr>
                        <a:t>Finding</a:t>
                      </a:r>
                      <a:r>
                        <a:rPr lang="en-US" sz="1600" kern="100" baseline="0" dirty="0" smtClean="0">
                          <a:effectLst/>
                          <a:latin typeface="+mn-lt"/>
                          <a:ea typeface="+mn-ea"/>
                          <a:cs typeface="+mn-cs"/>
                        </a:rPr>
                        <a:t> ways to make the course interesting to me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0.54</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0.73</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372750">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Thinking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about the course between class meetings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0.46</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0.65</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r h="626875">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Really</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desiring to learn the material</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0.43</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0.52</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bl>
          </a:graphicData>
        </a:graphic>
      </p:graphicFrame>
    </p:spTree>
    <p:extLst>
      <p:ext uri="{BB962C8B-B14F-4D97-AF65-F5344CB8AC3E}">
        <p14:creationId xmlns:p14="http://schemas.microsoft.com/office/powerpoint/2010/main" val="3110616346"/>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3005368149"/>
              </p:ext>
            </p:extLst>
          </p:nvPr>
        </p:nvGraphicFramePr>
        <p:xfrm>
          <a:off x="1255591" y="709678"/>
          <a:ext cx="9730856" cy="5646506"/>
        </p:xfrm>
        <a:graphic>
          <a:graphicData uri="http://schemas.openxmlformats.org/drawingml/2006/table">
            <a:tbl>
              <a:tblPr firstRow="1" firstCol="1" bandRow="1">
                <a:tableStyleId>{5C22544A-7EE6-4342-B048-85BDC9FD1C3A}</a:tableStyleId>
              </a:tblPr>
              <a:tblGrid>
                <a:gridCol w="4337183"/>
                <a:gridCol w="583850"/>
                <a:gridCol w="639457"/>
                <a:gridCol w="653357"/>
                <a:gridCol w="708963"/>
                <a:gridCol w="625555"/>
                <a:gridCol w="708963"/>
                <a:gridCol w="736765"/>
                <a:gridCol w="651283"/>
                <a:gridCol w="85480"/>
              </a:tblGrid>
              <a:tr h="341922">
                <a:tc gridSpan="9">
                  <a:txBody>
                    <a:bodyPr/>
                    <a:lstStyle/>
                    <a:p>
                      <a:pPr marL="0" marR="0" indent="0">
                        <a:lnSpc>
                          <a:spcPct val="200000"/>
                        </a:lnSpc>
                        <a:spcBef>
                          <a:spcPts val="0"/>
                        </a:spcBef>
                        <a:spcAft>
                          <a:spcPts val="0"/>
                        </a:spcAft>
                      </a:pPr>
                      <a:r>
                        <a:rPr lang="en-US" sz="1600" kern="100" dirty="0">
                          <a:effectLst/>
                        </a:rPr>
                        <a:t>Confirmatory Factor Analysis of Factor Structure of Student Course Engagement Questionnaire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000" kern="100" dirty="0">
                          <a:effectLst/>
                        </a:rPr>
                        <a:t> </a:t>
                      </a:r>
                      <a:endParaRPr lang="en-US"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744677">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600" kern="100" dirty="0">
                          <a:effectLst/>
                        </a:rPr>
                        <a:t>Factor 1</a:t>
                      </a:r>
                    </a:p>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2</a:t>
                      </a:r>
                    </a:p>
                    <a:p>
                      <a:pPr marL="0" marR="0" indent="0" algn="ctr">
                        <a:lnSpc>
                          <a:spcPct val="200000"/>
                        </a:lnSpc>
                        <a:spcBef>
                          <a:spcPts val="0"/>
                        </a:spcBef>
                        <a:spcAft>
                          <a:spcPts val="0"/>
                        </a:spcAft>
                      </a:pPr>
                      <a:r>
                        <a:rPr lang="en-US" sz="1600" kern="100">
                          <a:effectLst/>
                        </a:rPr>
                        <a:t>(Emotional)</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3</a:t>
                      </a:r>
                    </a:p>
                    <a:p>
                      <a:pPr marL="0" marR="0" indent="0" algn="ctr">
                        <a:lnSpc>
                          <a:spcPct val="200000"/>
                        </a:lnSpc>
                        <a:spcBef>
                          <a:spcPts val="0"/>
                        </a:spcBef>
                        <a:spcAft>
                          <a:spcPts val="0"/>
                        </a:spcAft>
                      </a:pPr>
                      <a:r>
                        <a:rPr lang="en-US" sz="1600" kern="100">
                          <a:effectLst/>
                        </a:rPr>
                        <a:t>(Part/int)</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600" kern="100" dirty="0">
                          <a:effectLst/>
                        </a:rPr>
                        <a:t>Factor 4 (Performance)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341922">
                <a:tc>
                  <a:txBody>
                    <a:bodyPr/>
                    <a:lstStyle/>
                    <a:p>
                      <a:pPr marL="0" marR="0" indent="457200">
                        <a:lnSpc>
                          <a:spcPct val="200000"/>
                        </a:lnSpc>
                        <a:spcBef>
                          <a:spcPts val="0"/>
                        </a:spcBef>
                        <a:spcAft>
                          <a:spcPts val="0"/>
                        </a:spcAft>
                      </a:pPr>
                      <a:r>
                        <a:rPr lang="en-US" sz="1600" kern="100" dirty="0" smtClean="0">
                          <a:effectLst/>
                        </a:rPr>
                        <a:t>ITEMS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dirty="0" err="1">
                          <a:effectLst/>
                        </a:rPr>
                        <a:t>Orig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402755">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Raising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my hand in 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0.82</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0.97</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744197">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Asking questions when I don’t understand the instructor</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b="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0.64</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1.02</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a:p>
                  </a:txBody>
                  <a:tcPr marL="58521" marR="58521" marT="0" marB="0" anchor="b"/>
                </a:tc>
                <a:tc hMerge="1">
                  <a:txBody>
                    <a:bodyPr/>
                    <a:lstStyle/>
                    <a:p>
                      <a:endParaRPr lang="en-US"/>
                    </a:p>
                  </a:txBody>
                  <a:tcPr/>
                </a:tc>
              </a:tr>
              <a:tr h="282026">
                <a:tc>
                  <a:txBody>
                    <a:bodyPr/>
                    <a:lstStyle/>
                    <a:p>
                      <a:pPr marL="0" marR="0" indent="0">
                        <a:lnSpc>
                          <a:spcPct val="1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Having fun in 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1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1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a:lnSpc>
                          <a:spcPct val="100000"/>
                        </a:lnSpc>
                      </a:pP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r>
                        <a:rPr lang="en-US" sz="1600" dirty="0" smtClean="0">
                          <a:effectLst/>
                          <a:latin typeface="Times New Roman" panose="02020603050405020304" pitchFamily="18" charset="0"/>
                          <a:cs typeface="Times New Roman" panose="02020603050405020304" pitchFamily="18" charset="0"/>
                        </a:rPr>
                        <a:t>0.57</a:t>
                      </a: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r>
                        <a:rPr lang="en-US" sz="1600" dirty="0" smtClean="0">
                          <a:effectLst/>
                          <a:latin typeface="Times New Roman" panose="02020603050405020304" pitchFamily="18" charset="0"/>
                          <a:cs typeface="Times New Roman" panose="02020603050405020304" pitchFamily="18" charset="0"/>
                        </a:rPr>
                        <a:t>0.50</a:t>
                      </a:r>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pPr>
                        <a:lnSpc>
                          <a:spcPct val="100000"/>
                        </a:lnSpc>
                      </a:pPr>
                      <a:endParaRPr lang="en-US" sz="1600" dirty="0"/>
                    </a:p>
                  </a:txBody>
                  <a:tcPr marL="58521" marR="58521" marT="0" marB="0" anchor="ctr"/>
                </a:tc>
                <a:tc gridSpan="2">
                  <a:txBody>
                    <a:bodyPr/>
                    <a:lstStyle/>
                    <a:p>
                      <a:pPr>
                        <a:lnSpc>
                          <a:spcPct val="100000"/>
                        </a:lnSpc>
                      </a:pPr>
                      <a:endParaRPr lang="en-US" sz="1600" dirty="0"/>
                    </a:p>
                  </a:txBody>
                  <a:tcPr marL="58521" marR="58521" marT="0" marB="0" anchor="ctr"/>
                </a:tc>
                <a:tc hMerge="1">
                  <a:txBody>
                    <a:bodyPr/>
                    <a:lstStyle/>
                    <a:p>
                      <a:endParaRPr lang="en-US"/>
                    </a:p>
                  </a:txBody>
                  <a:tcPr/>
                </a:tc>
              </a:tr>
              <a:tr h="402755">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Participating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actively in small-group discussions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0.55</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0.77</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r h="744197">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Going to the professor’s office hours to review assignments or tests or to ask questions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0.50</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0.60</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dirty="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r h="402755">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Helping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fellow students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0.45</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r>
                        <a:rPr lang="en-US" sz="1600" dirty="0" smtClean="0">
                          <a:effectLst/>
                          <a:latin typeface="Times New Roman" panose="02020603050405020304" pitchFamily="18" charset="0"/>
                          <a:cs typeface="Times New Roman" panose="02020603050405020304" pitchFamily="18" charset="0"/>
                        </a:rPr>
                        <a:t>0.41</a:t>
                      </a:r>
                      <a:endParaRPr lang="en-US" sz="1600" dirty="0">
                        <a:effectLst/>
                        <a:latin typeface="Times New Roman" panose="02020603050405020304" pitchFamily="18" charset="0"/>
                        <a:cs typeface="Times New Roman" panose="02020603050405020304" pitchFamily="18" charset="0"/>
                      </a:endParaRPr>
                    </a:p>
                  </a:txBody>
                  <a:tcPr marL="58521" marR="58521" marT="0" marB="0" anchor="b"/>
                </a:tc>
                <a:tc>
                  <a:txBody>
                    <a:bodyPr/>
                    <a:lstStyle/>
                    <a:p>
                      <a:endParaRPr lang="en-US" sz="1600"/>
                    </a:p>
                  </a:txBody>
                  <a:tcPr marL="58521" marR="58521" marT="0" marB="0" anchor="b"/>
                </a:tc>
                <a:tc gridSpan="2">
                  <a:txBody>
                    <a:bodyPr/>
                    <a:lstStyle/>
                    <a:p>
                      <a:endParaRPr lang="en-US" sz="1600" dirty="0"/>
                    </a:p>
                  </a:txBody>
                  <a:tcPr marL="58521" marR="58521" marT="0" marB="0" anchor="b"/>
                </a:tc>
                <a:tc hMerge="1">
                  <a:txBody>
                    <a:bodyPr/>
                    <a:lstStyle/>
                    <a:p>
                      <a:endParaRPr lang="en-US"/>
                    </a:p>
                  </a:txBody>
                  <a:tcPr/>
                </a:tc>
              </a:tr>
            </a:tbl>
          </a:graphicData>
        </a:graphic>
      </p:graphicFrame>
    </p:spTree>
    <p:extLst>
      <p:ext uri="{BB962C8B-B14F-4D97-AF65-F5344CB8AC3E}">
        <p14:creationId xmlns:p14="http://schemas.microsoft.com/office/powerpoint/2010/main" val="11184313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a:lstStyle/>
          <a:p>
            <a:r>
              <a:rPr lang="en-US" dirty="0" smtClean="0"/>
              <a:t>Academic Engagement</a:t>
            </a:r>
            <a:endParaRPr lang="en-US" dirty="0"/>
          </a:p>
        </p:txBody>
      </p:sp>
      <p:sp>
        <p:nvSpPr>
          <p:cNvPr id="3" name="Content Placeholder 2">
            <a:extLst>
              <a:ext uri="{FF2B5EF4-FFF2-40B4-BE49-F238E27FC236}">
                <a16:creationId xmlns:a16="http://schemas.microsoft.com/office/drawing/2014/main" xmlns="" id="{9FA23690-F864-4FB8-889F-CBE3C63CCBAA}"/>
              </a:ext>
            </a:extLst>
          </p:cNvPr>
          <p:cNvSpPr>
            <a:spLocks noGrp="1"/>
          </p:cNvSpPr>
          <p:nvPr>
            <p:ph type="body" orient="vert" idx="1"/>
          </p:nvPr>
        </p:nvSpPr>
        <p:spPr/>
        <p:txBody>
          <a:bodyPr vert="horz" lIns="91440" tIns="45720" rIns="91440" bIns="45720" rtlCol="0" anchor="t">
            <a:normAutofit/>
          </a:bodyPr>
          <a:lstStyle/>
          <a:p>
            <a:pPr marL="305435" indent="-305435"/>
            <a:endParaRPr lang="en-US" dirty="0"/>
          </a:p>
          <a:p>
            <a:pPr marL="0" indent="0"/>
            <a:endParaRPr lang="en-US" sz="2400" dirty="0">
              <a:solidFill>
                <a:srgbClr val="3D3D3D"/>
              </a:solidFill>
            </a:endParaRPr>
          </a:p>
          <a:p>
            <a:pPr marL="0" indent="0">
              <a:buNone/>
            </a:pPr>
            <a:r>
              <a:rPr lang="en-US" sz="3200" dirty="0">
                <a:solidFill>
                  <a:srgbClr val="3D3D3D"/>
                </a:solidFill>
              </a:rPr>
              <a:t>Intrinsic ("micro") versus Extrinsic ("macro") Characteristics:</a:t>
            </a:r>
          </a:p>
          <a:p>
            <a:pPr marL="629920" lvl="1" indent="-305435">
              <a:buFont typeface="Wingdings 2"/>
            </a:pPr>
            <a:r>
              <a:rPr lang="en-US" sz="3200" u="sng" dirty="0">
                <a:solidFill>
                  <a:srgbClr val="3D3D3D"/>
                </a:solidFill>
              </a:rPr>
              <a:t>Macro Example</a:t>
            </a:r>
            <a:r>
              <a:rPr lang="en-US" sz="3200" dirty="0">
                <a:solidFill>
                  <a:srgbClr val="3D3D3D"/>
                </a:solidFill>
              </a:rPr>
              <a:t>: Teacher/Student Relations (Skinner and Belmont, 1993) </a:t>
            </a:r>
            <a:endParaRPr lang="en-US" sz="3200" dirty="0">
              <a:solidFill>
                <a:srgbClr val="000000"/>
              </a:solidFill>
            </a:endParaRPr>
          </a:p>
          <a:p>
            <a:pPr marL="629920" lvl="1" indent="-305435">
              <a:buFont typeface="Wingdings 2"/>
            </a:pPr>
            <a:r>
              <a:rPr lang="en-US" sz="3200" u="sng" dirty="0">
                <a:solidFill>
                  <a:srgbClr val="3D3D3D"/>
                </a:solidFill>
              </a:rPr>
              <a:t>Micro Example</a:t>
            </a:r>
            <a:r>
              <a:rPr lang="en-US" sz="3200" dirty="0">
                <a:solidFill>
                  <a:srgbClr val="3D3D3D"/>
                </a:solidFill>
              </a:rPr>
              <a:t>: Mood, Motivation, Executive Functioning (Handelsman et al., 2005)</a:t>
            </a:r>
            <a:endParaRPr lang="en-US" sz="3200" dirty="0">
              <a:solidFill>
                <a:schemeClr val="tx1"/>
              </a:solidFill>
            </a:endParaRPr>
          </a:p>
        </p:txBody>
      </p:sp>
    </p:spTree>
    <p:extLst>
      <p:ext uri="{BB962C8B-B14F-4D97-AF65-F5344CB8AC3E}">
        <p14:creationId xmlns:p14="http://schemas.microsoft.com/office/powerpoint/2010/main" val="406743207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366081227"/>
              </p:ext>
            </p:extLst>
          </p:nvPr>
        </p:nvGraphicFramePr>
        <p:xfrm>
          <a:off x="1255593" y="709678"/>
          <a:ext cx="9553432" cy="3987881"/>
        </p:xfrm>
        <a:graphic>
          <a:graphicData uri="http://schemas.openxmlformats.org/drawingml/2006/table">
            <a:tbl>
              <a:tblPr firstRow="1" firstCol="1" bandRow="1">
                <a:tableStyleId>{5C22544A-7EE6-4342-B048-85BDC9FD1C3A}</a:tableStyleId>
              </a:tblPr>
              <a:tblGrid>
                <a:gridCol w="4367285"/>
                <a:gridCol w="600501"/>
                <a:gridCol w="532263"/>
                <a:gridCol w="627797"/>
                <a:gridCol w="668740"/>
                <a:gridCol w="709684"/>
                <a:gridCol w="573206"/>
                <a:gridCol w="750627"/>
                <a:gridCol w="639408"/>
                <a:gridCol w="83921"/>
              </a:tblGrid>
              <a:tr h="395922">
                <a:tc gridSpan="9">
                  <a:txBody>
                    <a:bodyPr/>
                    <a:lstStyle/>
                    <a:p>
                      <a:pPr marL="0" marR="0" indent="0">
                        <a:lnSpc>
                          <a:spcPct val="200000"/>
                        </a:lnSpc>
                        <a:spcBef>
                          <a:spcPts val="0"/>
                        </a:spcBef>
                        <a:spcAft>
                          <a:spcPts val="0"/>
                        </a:spcAft>
                      </a:pPr>
                      <a:r>
                        <a:rPr lang="en-US" sz="1600" kern="100" dirty="0">
                          <a:effectLst/>
                        </a:rPr>
                        <a:t>Confirmatory Factor Analysis of Factor Structure of Student Course Engagement Questionnaire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1000" kern="100" dirty="0">
                          <a:effectLst/>
                        </a:rPr>
                        <a:t> </a:t>
                      </a:r>
                      <a:endParaRPr lang="en-US" sz="1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745499">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gn="ctr">
                        <a:lnSpc>
                          <a:spcPct val="200000"/>
                        </a:lnSpc>
                        <a:spcBef>
                          <a:spcPts val="0"/>
                        </a:spcBef>
                        <a:spcAft>
                          <a:spcPts val="0"/>
                        </a:spcAft>
                      </a:pPr>
                      <a:r>
                        <a:rPr lang="en-US" sz="1600" kern="100" dirty="0">
                          <a:effectLst/>
                        </a:rPr>
                        <a:t>Factor 1</a:t>
                      </a:r>
                    </a:p>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2</a:t>
                      </a:r>
                    </a:p>
                    <a:p>
                      <a:pPr marL="0" marR="0" indent="0" algn="ctr">
                        <a:lnSpc>
                          <a:spcPct val="200000"/>
                        </a:lnSpc>
                        <a:spcBef>
                          <a:spcPts val="0"/>
                        </a:spcBef>
                        <a:spcAft>
                          <a:spcPts val="0"/>
                        </a:spcAft>
                      </a:pPr>
                      <a:r>
                        <a:rPr lang="en-US" sz="1600" kern="100">
                          <a:effectLst/>
                        </a:rPr>
                        <a:t>(Emotional)</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a:effectLst/>
                        </a:rPr>
                        <a:t>Factor 3</a:t>
                      </a:r>
                    </a:p>
                    <a:p>
                      <a:pPr marL="0" marR="0" indent="0" algn="ctr">
                        <a:lnSpc>
                          <a:spcPct val="200000"/>
                        </a:lnSpc>
                        <a:spcBef>
                          <a:spcPts val="0"/>
                        </a:spcBef>
                        <a:spcAft>
                          <a:spcPts val="0"/>
                        </a:spcAft>
                      </a:pPr>
                      <a:r>
                        <a:rPr lang="en-US" sz="1600" kern="100">
                          <a:effectLst/>
                        </a:rPr>
                        <a:t>(Part/int)</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gridSpan="3">
                  <a:txBody>
                    <a:bodyPr/>
                    <a:lstStyle/>
                    <a:p>
                      <a:pPr marL="0" marR="0" indent="0" algn="ctr">
                        <a:lnSpc>
                          <a:spcPct val="200000"/>
                        </a:lnSpc>
                        <a:spcBef>
                          <a:spcPts val="0"/>
                        </a:spcBef>
                        <a:spcAft>
                          <a:spcPts val="0"/>
                        </a:spcAft>
                      </a:pPr>
                      <a:r>
                        <a:rPr lang="en-US" sz="1600" kern="100" dirty="0">
                          <a:effectLst/>
                        </a:rPr>
                        <a:t>Factor 4 (Performance)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tc>
                <a:tc hMerge="1">
                  <a:txBody>
                    <a:bodyPr/>
                    <a:lstStyle/>
                    <a:p>
                      <a:endParaRPr lang="en-US"/>
                    </a:p>
                  </a:txBody>
                  <a:tcPr/>
                </a:tc>
                <a:tc hMerge="1">
                  <a:txBody>
                    <a:bodyPr/>
                    <a:lstStyle/>
                    <a:p>
                      <a:endParaRPr lang="en-US"/>
                    </a:p>
                  </a:txBody>
                  <a:tcPr/>
                </a:tc>
              </a:tr>
              <a:tr h="515891">
                <a:tc>
                  <a:txBody>
                    <a:bodyPr/>
                    <a:lstStyle/>
                    <a:p>
                      <a:pPr marL="0" marR="0" indent="457200" algn="l">
                        <a:lnSpc>
                          <a:spcPct val="200000"/>
                        </a:lnSpc>
                        <a:spcBef>
                          <a:spcPts val="0"/>
                        </a:spcBef>
                        <a:spcAft>
                          <a:spcPts val="0"/>
                        </a:spcAft>
                      </a:pPr>
                      <a:r>
                        <a:rPr lang="en-US" sz="1600" kern="100" dirty="0" smtClean="0">
                          <a:effectLst/>
                        </a:rPr>
                        <a:t>ITEMS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dirty="0" err="1">
                          <a:effectLst/>
                        </a:rPr>
                        <a:t>Orig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a:txBody>
                    <a:bodyPr/>
                    <a:lstStyle/>
                    <a:p>
                      <a:pPr marL="0" marR="0" indent="0">
                        <a:lnSpc>
                          <a:spcPct val="200000"/>
                        </a:lnSpc>
                        <a:spcBef>
                          <a:spcPts val="0"/>
                        </a:spcBef>
                        <a:spcAft>
                          <a:spcPts val="0"/>
                        </a:spcAft>
                      </a:pPr>
                      <a:r>
                        <a:rPr lang="en-US" sz="1600" kern="100">
                          <a:effectLst/>
                        </a:rPr>
                        <a:t>Orig</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gridSpan="2">
                  <a:txBody>
                    <a:bodyPr/>
                    <a:lstStyle/>
                    <a:p>
                      <a:pPr marL="0" marR="0" indent="0">
                        <a:lnSpc>
                          <a:spcPct val="200000"/>
                        </a:lnSpc>
                        <a:spcBef>
                          <a:spcPts val="0"/>
                        </a:spcBef>
                        <a:spcAft>
                          <a:spcPts val="0"/>
                        </a:spcAft>
                      </a:pPr>
                      <a:r>
                        <a:rPr lang="en-US" sz="1600" kern="100">
                          <a:effectLst/>
                        </a:rPr>
                        <a:t>New</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b"/>
                </a:tc>
                <a:tc hMerge="1">
                  <a:txBody>
                    <a:bodyPr/>
                    <a:lstStyle/>
                    <a:p>
                      <a:endParaRPr lang="en-US"/>
                    </a:p>
                  </a:txBody>
                  <a:tcPr/>
                </a:tc>
              </a:tr>
              <a:tr h="545910">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Getting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good grades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r>
                        <a:rPr lang="en-US" sz="1600" dirty="0" smtClean="0"/>
                        <a:t>0.77</a:t>
                      </a:r>
                      <a:endParaRPr lang="en-US" sz="1600" dirty="0"/>
                    </a:p>
                  </a:txBody>
                  <a:tcPr marL="58521" marR="58521" marT="0" marB="0" anchor="ctr"/>
                </a:tc>
                <a:tc gridSpan="2">
                  <a:txBody>
                    <a:bodyPr/>
                    <a:lstStyle/>
                    <a:p>
                      <a:r>
                        <a:rPr lang="en-US" sz="1600" dirty="0" smtClean="0"/>
                        <a:t>0.62</a:t>
                      </a:r>
                      <a:endParaRPr lang="en-US" sz="1600" dirty="0"/>
                    </a:p>
                  </a:txBody>
                  <a:tcPr marL="58521" marR="58521" marT="0" marB="0" anchor="ctr"/>
                </a:tc>
                <a:tc hMerge="1">
                  <a:txBody>
                    <a:bodyPr/>
                    <a:lstStyle/>
                    <a:p>
                      <a:endParaRPr lang="en-US"/>
                    </a:p>
                  </a:txBody>
                  <a:tcPr/>
                </a:tc>
              </a:tr>
              <a:tr h="372750">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Doing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well on tests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b="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r>
                        <a:rPr lang="en-US" sz="1600" dirty="0" smtClean="0"/>
                        <a:t>0.68</a:t>
                      </a:r>
                      <a:endParaRPr lang="en-US" sz="1600" dirty="0"/>
                    </a:p>
                  </a:txBody>
                  <a:tcPr marL="58521" marR="58521" marT="0" marB="0" anchor="ctr"/>
                </a:tc>
                <a:tc gridSpan="2">
                  <a:txBody>
                    <a:bodyPr/>
                    <a:lstStyle/>
                    <a:p>
                      <a:r>
                        <a:rPr lang="en-US" sz="1600" dirty="0" smtClean="0"/>
                        <a:t>0.69</a:t>
                      </a:r>
                      <a:endParaRPr lang="en-US" sz="1600" dirty="0"/>
                    </a:p>
                  </a:txBody>
                  <a:tcPr marL="58521" marR="58521" marT="0" marB="0" anchor="ctr"/>
                </a:tc>
                <a:tc hMerge="1">
                  <a:txBody>
                    <a:bodyPr/>
                    <a:lstStyle/>
                    <a:p>
                      <a:endParaRPr lang="en-US"/>
                    </a:p>
                  </a:txBody>
                  <a:tcPr/>
                </a:tc>
              </a:tr>
              <a:tr h="745499">
                <a:tc>
                  <a:txBody>
                    <a:bodyPr/>
                    <a:lstStyle/>
                    <a:p>
                      <a:pPr marL="0" marR="0" indent="0">
                        <a:lnSpc>
                          <a:spcPct val="200000"/>
                        </a:lnSpc>
                        <a:spcBef>
                          <a:spcPts val="0"/>
                        </a:spcBef>
                        <a:spcAft>
                          <a:spcPts val="0"/>
                        </a:spcAft>
                      </a:pPr>
                      <a:r>
                        <a:rPr lang="en-US" sz="1600" kern="100" dirty="0" smtClean="0">
                          <a:effectLst/>
                          <a:latin typeface="Times New Roman" panose="02020603050405020304" pitchFamily="18" charset="0"/>
                          <a:ea typeface="SimSun" panose="02010600030101010101" pitchFamily="2" charset="-122"/>
                          <a:cs typeface="Times New Roman" panose="02020603050405020304" pitchFamily="18" charset="0"/>
                        </a:rPr>
                        <a:t>Being</a:t>
                      </a:r>
                      <a:r>
                        <a:rPr lang="en-US" sz="1600" kern="100" baseline="0" dirty="0" smtClean="0">
                          <a:effectLst/>
                          <a:latin typeface="Times New Roman" panose="02020603050405020304" pitchFamily="18" charset="0"/>
                          <a:ea typeface="SimSun" panose="02010600030101010101" pitchFamily="2" charset="-122"/>
                          <a:cs typeface="Times New Roman" panose="02020603050405020304" pitchFamily="18" charset="0"/>
                        </a:rPr>
                        <a:t> confident that I can learn and do well in the 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pPr marL="0" marR="0" indent="0">
                        <a:lnSpc>
                          <a:spcPct val="200000"/>
                        </a:lnSpc>
                        <a:spcBef>
                          <a:spcPts val="0"/>
                        </a:spcBef>
                        <a:spcAft>
                          <a:spcPts val="0"/>
                        </a:spcAft>
                      </a:pP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endParaRPr lang="en-US" sz="1600" dirty="0">
                        <a:effectLst/>
                        <a:latin typeface="Times New Roman" panose="02020603050405020304" pitchFamily="18" charset="0"/>
                        <a:cs typeface="Times New Roman" panose="02020603050405020304" pitchFamily="18" charset="0"/>
                      </a:endParaRPr>
                    </a:p>
                  </a:txBody>
                  <a:tcPr marL="58521" marR="58521" marT="0" marB="0" anchor="ctr"/>
                </a:tc>
                <a:tc>
                  <a:txBody>
                    <a:bodyPr/>
                    <a:lstStyle/>
                    <a:p>
                      <a:r>
                        <a:rPr lang="en-US" sz="1600" dirty="0" smtClean="0"/>
                        <a:t>0.64</a:t>
                      </a:r>
                      <a:endParaRPr lang="en-US" sz="1600" dirty="0"/>
                    </a:p>
                  </a:txBody>
                  <a:tcPr marL="58521" marR="58521" marT="0" marB="0" anchor="ctr"/>
                </a:tc>
                <a:tc gridSpan="2">
                  <a:txBody>
                    <a:bodyPr/>
                    <a:lstStyle/>
                    <a:p>
                      <a:r>
                        <a:rPr lang="en-US" sz="1600" dirty="0" smtClean="0"/>
                        <a:t>0.66</a:t>
                      </a:r>
                      <a:endParaRPr lang="en-US" sz="1600" dirty="0"/>
                    </a:p>
                  </a:txBody>
                  <a:tcPr marL="58521" marR="58521" marT="0" marB="0" anchor="ctr"/>
                </a:tc>
                <a:tc hMerge="1">
                  <a:txBody>
                    <a:bodyPr/>
                    <a:lstStyle/>
                    <a:p>
                      <a:endParaRPr lang="en-US"/>
                    </a:p>
                  </a:txBody>
                  <a:tcPr/>
                </a:tc>
              </a:tr>
            </a:tbl>
          </a:graphicData>
        </a:graphic>
      </p:graphicFrame>
    </p:spTree>
    <p:extLst>
      <p:ext uri="{BB962C8B-B14F-4D97-AF65-F5344CB8AC3E}">
        <p14:creationId xmlns:p14="http://schemas.microsoft.com/office/powerpoint/2010/main" val="150008605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2018804"/>
            <a:ext cx="11029615" cy="4661395"/>
          </a:xfrm>
        </p:spPr>
        <p:txBody>
          <a:bodyPr anchor="t">
            <a:normAutofit/>
          </a:bodyPr>
          <a:lstStyle/>
          <a:p>
            <a:pPr marL="0" indent="0">
              <a:buNone/>
            </a:pPr>
            <a:r>
              <a:rPr lang="en-US" sz="3600" dirty="0" smtClean="0">
                <a:solidFill>
                  <a:schemeClr val="accent6"/>
                </a:solidFill>
                <a:latin typeface="Times New Roman" charset="0"/>
                <a:ea typeface="Times New Roman" charset="0"/>
                <a:cs typeface="Times New Roman" charset="0"/>
              </a:rPr>
              <a:t>Research Question 1: </a:t>
            </a:r>
            <a:r>
              <a:rPr lang="en-US" sz="3600" b="1" dirty="0">
                <a:solidFill>
                  <a:schemeClr val="accent6"/>
                </a:solidFill>
              </a:rPr>
              <a:t>What is the relationship between stressful life events and academic engagement in undergraduate college students?</a:t>
            </a:r>
            <a:endParaRPr lang="en-US" sz="3600" dirty="0">
              <a:solidFill>
                <a:schemeClr val="accent6"/>
              </a:solidFill>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1: </a:t>
            </a:r>
            <a:r>
              <a:rPr lang="en-US" sz="3000" dirty="0">
                <a:latin typeface="Times New Roman" charset="0"/>
                <a:ea typeface="Times New Roman" charset="0"/>
                <a:cs typeface="Times New Roman" charset="0"/>
              </a:rPr>
              <a:t>A </a:t>
            </a:r>
            <a:r>
              <a:rPr lang="en-US" sz="3000" dirty="0" smtClean="0">
                <a:latin typeface="Times New Roman" charset="0"/>
                <a:ea typeface="Times New Roman" charset="0"/>
                <a:cs typeface="Times New Roman" charset="0"/>
              </a:rPr>
              <a:t>correlation was completed to </a:t>
            </a:r>
            <a:r>
              <a:rPr lang="en-US" sz="3000" dirty="0">
                <a:latin typeface="Times New Roman" charset="0"/>
                <a:ea typeface="Times New Roman" charset="0"/>
                <a:cs typeface="Times New Roman" charset="0"/>
              </a:rPr>
              <a:t>determine the association between stress </a:t>
            </a:r>
            <a:r>
              <a:rPr lang="en-US" sz="3000" dirty="0" smtClean="0">
                <a:latin typeface="Times New Roman" charset="0"/>
                <a:ea typeface="Times New Roman" charset="0"/>
                <a:cs typeface="Times New Roman" charset="0"/>
              </a:rPr>
              <a:t>and both </a:t>
            </a:r>
            <a:r>
              <a:rPr lang="en-US" sz="3000" dirty="0">
                <a:latin typeface="Times New Roman" charset="0"/>
                <a:ea typeface="Times New Roman" charset="0"/>
                <a:cs typeface="Times New Roman" charset="0"/>
              </a:rPr>
              <a:t>overall engagement and each of the four </a:t>
            </a:r>
            <a:r>
              <a:rPr lang="en-US" sz="3000" dirty="0" smtClean="0">
                <a:latin typeface="Times New Roman" charset="0"/>
                <a:ea typeface="Times New Roman" charset="0"/>
                <a:cs typeface="Times New Roman" charset="0"/>
              </a:rPr>
              <a:t>factors </a:t>
            </a:r>
            <a:r>
              <a:rPr lang="en-US" sz="3000" dirty="0">
                <a:latin typeface="Times New Roman" charset="0"/>
                <a:ea typeface="Times New Roman" charset="0"/>
                <a:cs typeface="Times New Roman" charset="0"/>
              </a:rPr>
              <a:t>of </a:t>
            </a:r>
            <a:r>
              <a:rPr lang="en-US" sz="3000" dirty="0" smtClean="0">
                <a:latin typeface="Times New Roman" charset="0"/>
                <a:ea typeface="Times New Roman" charset="0"/>
                <a:cs typeface="Times New Roman" charset="0"/>
              </a:rPr>
              <a:t>engagement</a:t>
            </a:r>
            <a:r>
              <a:rPr lang="en-US" sz="3000" dirty="0">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689935972"/>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976115790"/>
              </p:ext>
            </p:extLst>
          </p:nvPr>
        </p:nvGraphicFramePr>
        <p:xfrm>
          <a:off x="195071" y="694945"/>
          <a:ext cx="11875010" cy="5832856"/>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800718">
                <a:tc gridSpan="9">
                  <a:txBody>
                    <a:bodyPr/>
                    <a:lstStyle/>
                    <a:p>
                      <a:pPr marL="0" marR="0" indent="0">
                        <a:lnSpc>
                          <a:spcPct val="200000"/>
                        </a:lnSpc>
                        <a:spcBef>
                          <a:spcPts val="0"/>
                        </a:spcBef>
                        <a:spcAft>
                          <a:spcPts val="0"/>
                        </a:spcAft>
                      </a:pPr>
                      <a:r>
                        <a:rPr lang="en-US" sz="1800" kern="100" dirty="0" smtClean="0">
                          <a:effectLst/>
                        </a:rPr>
                        <a:t>Pearson </a:t>
                      </a:r>
                      <a:r>
                        <a:rPr lang="en-US" sz="1800" kern="100" dirty="0">
                          <a:effectLst/>
                        </a:rPr>
                        <a:t>product-moment correlations</a:t>
                      </a:r>
                      <a:r>
                        <a:rPr lang="en-US" sz="1800" kern="100" dirty="0" smtClean="0">
                          <a:effectLst/>
                        </a:rPr>
                        <a:t>.</a:t>
                      </a:r>
                      <a:r>
                        <a:rPr lang="en-US" sz="1800" kern="100" dirty="0">
                          <a:effectLst/>
                        </a:rPr>
                        <a:t> </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01585">
                <a:tc>
                  <a:txBody>
                    <a:bodyPr/>
                    <a:lstStyle/>
                    <a:p>
                      <a:pPr marL="0" marR="0" indent="457200">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200" kern="100" dirty="0">
                          <a:effectLst/>
                        </a:rPr>
                        <a:t>Exercise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3823">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182880" marR="0" indent="0">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14795">
                <a:tc>
                  <a:txBody>
                    <a:bodyPr/>
                    <a:lstStyle/>
                    <a:p>
                      <a:pPr marL="182880" marR="0" indent="0">
                        <a:lnSpc>
                          <a:spcPct val="200000"/>
                        </a:lnSpc>
                        <a:spcBef>
                          <a:spcPts val="0"/>
                        </a:spcBef>
                        <a:spcAft>
                          <a:spcPts val="0"/>
                        </a:spcAft>
                      </a:pPr>
                      <a:r>
                        <a:rPr lang="en-US" sz="1400" kern="100" dirty="0">
                          <a:effectLst/>
                        </a:rPr>
                        <a:t>Emotional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182880" marR="0" indent="0">
                        <a:lnSpc>
                          <a:spcPct val="200000"/>
                        </a:lnSpc>
                        <a:spcBef>
                          <a:spcPts val="0"/>
                        </a:spcBef>
                        <a:spcAft>
                          <a:spcPts val="0"/>
                        </a:spcAft>
                      </a:pPr>
                      <a:r>
                        <a:rPr lang="en-US" sz="1400" kern="100" dirty="0">
                          <a:effectLst/>
                        </a:rPr>
                        <a:t>Participation/interaction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182880" marR="0" indent="0">
                        <a:lnSpc>
                          <a:spcPct val="200000"/>
                        </a:lnSpc>
                        <a:spcBef>
                          <a:spcPts val="0"/>
                        </a:spcBef>
                        <a:spcAft>
                          <a:spcPts val="0"/>
                        </a:spcAft>
                      </a:pPr>
                      <a:r>
                        <a:rPr lang="en-US" sz="1400" kern="100" dirty="0">
                          <a:effectLst/>
                        </a:rPr>
                        <a:t>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0" marR="0" indent="0">
                        <a:lnSpc>
                          <a:spcPct val="200000"/>
                        </a:lnSpc>
                        <a:spcBef>
                          <a:spcPts val="0"/>
                        </a:spcBef>
                        <a:spcAft>
                          <a:spcPts val="0"/>
                        </a:spcAft>
                      </a:pPr>
                      <a:r>
                        <a:rPr lang="en-US" sz="1400" kern="100" dirty="0">
                          <a:effectLst/>
                        </a:rPr>
                        <a:t>Stress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-.03</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-.21*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.15!</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0" marR="0" indent="0">
                        <a:lnSpc>
                          <a:spcPct val="200000"/>
                        </a:lnSpc>
                        <a:spcBef>
                          <a:spcPts val="0"/>
                        </a:spcBef>
                        <a:spcAft>
                          <a:spcPts val="0"/>
                        </a:spcAft>
                      </a:pPr>
                      <a:r>
                        <a:rPr lang="en-US" sz="1400" kern="100" dirty="0">
                          <a:effectLst/>
                        </a:rPr>
                        <a:t>Sleep Hygiene (SH)</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.25**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.35***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.21*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-.31***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0" marR="0" indent="0">
                        <a:lnSpc>
                          <a:spcPct val="200000"/>
                        </a:lnSpc>
                        <a:spcBef>
                          <a:spcPts val="0"/>
                        </a:spcBef>
                        <a:spcAft>
                          <a:spcPts val="0"/>
                        </a:spcAft>
                      </a:pPr>
                      <a:r>
                        <a:rPr lang="en-US" sz="1400" kern="100" dirty="0">
                          <a:effectLst/>
                        </a:rPr>
                        <a:t>Exercise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0" marR="0" indent="0">
                        <a:lnSpc>
                          <a:spcPct val="200000"/>
                        </a:lnSpc>
                        <a:spcBef>
                          <a:spcPts val="0"/>
                        </a:spcBef>
                        <a:spcAft>
                          <a:spcPts val="0"/>
                        </a:spcAft>
                      </a:pPr>
                      <a:r>
                        <a:rPr lang="en-US" sz="1400" kern="100" dirty="0">
                          <a:effectLst/>
                        </a:rPr>
                        <a:t>Mean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17.30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9.99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10.54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43.04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41.33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3283">
                <a:tc>
                  <a:txBody>
                    <a:bodyPr/>
                    <a:lstStyle/>
                    <a:p>
                      <a:pPr marL="0" marR="0" indent="0">
                        <a:lnSpc>
                          <a:spcPct val="200000"/>
                        </a:lnSpc>
                        <a:spcBef>
                          <a:spcPts val="0"/>
                        </a:spcBef>
                        <a:spcAft>
                          <a:spcPts val="0"/>
                        </a:spcAft>
                      </a:pPr>
                      <a:r>
                        <a:rPr lang="en-US" sz="1400" kern="100" dirty="0">
                          <a:effectLst/>
                        </a:rPr>
                        <a:t>SD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45671">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1999928887"/>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2018804"/>
            <a:ext cx="11029615" cy="4661395"/>
          </a:xfrm>
        </p:spPr>
        <p:txBody>
          <a:bodyPr anchor="t">
            <a:normAutofit/>
          </a:bodyPr>
          <a:lstStyle/>
          <a:p>
            <a:pPr marL="0" indent="0">
              <a:buNone/>
            </a:pPr>
            <a:r>
              <a:rPr lang="en-US" sz="3600" dirty="0" smtClean="0">
                <a:solidFill>
                  <a:schemeClr val="accent6"/>
                </a:solidFill>
                <a:latin typeface="Times New Roman" charset="0"/>
                <a:ea typeface="Times New Roman" charset="0"/>
                <a:cs typeface="Times New Roman" charset="0"/>
              </a:rPr>
              <a:t>Research Question 2: </a:t>
            </a:r>
            <a:r>
              <a:rPr lang="en-US" sz="3600" b="1" dirty="0">
                <a:solidFill>
                  <a:schemeClr val="accent6"/>
                </a:solidFill>
                <a:latin typeface="Times New Roman" charset="0"/>
                <a:ea typeface="Times New Roman" charset="0"/>
                <a:cs typeface="Times New Roman" charset="0"/>
              </a:rPr>
              <a:t>What is the relationship between sleep hygiene (SH) and academic engagement in undergraduate students?</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a:t>
            </a:r>
            <a:r>
              <a:rPr lang="en-US" sz="3400" b="1" dirty="0" smtClean="0">
                <a:latin typeface="Times New Roman" charset="0"/>
                <a:ea typeface="Times New Roman" charset="0"/>
                <a:cs typeface="Times New Roman" charset="0"/>
              </a:rPr>
              <a:t>2: </a:t>
            </a:r>
            <a:r>
              <a:rPr lang="en-US" sz="3000" dirty="0">
                <a:latin typeface="Times New Roman" charset="0"/>
                <a:ea typeface="Times New Roman" charset="0"/>
                <a:cs typeface="Times New Roman" charset="0"/>
              </a:rPr>
              <a:t>A correlation was completed to determine the association </a:t>
            </a:r>
            <a:r>
              <a:rPr lang="en-US" sz="3000" dirty="0" smtClean="0">
                <a:latin typeface="Times New Roman" charset="0"/>
                <a:ea typeface="Times New Roman" charset="0"/>
                <a:cs typeface="Times New Roman" charset="0"/>
              </a:rPr>
              <a:t>between </a:t>
            </a:r>
            <a:r>
              <a:rPr lang="en-US" sz="3000" dirty="0">
                <a:latin typeface="Times New Roman" charset="0"/>
                <a:ea typeface="Times New Roman" charset="0"/>
                <a:cs typeface="Times New Roman" charset="0"/>
              </a:rPr>
              <a:t>sleep </a:t>
            </a:r>
            <a:r>
              <a:rPr lang="en-US" sz="3000" dirty="0" smtClean="0">
                <a:latin typeface="Times New Roman" charset="0"/>
                <a:ea typeface="Times New Roman" charset="0"/>
                <a:cs typeface="Times New Roman" charset="0"/>
              </a:rPr>
              <a:t>hygiene </a:t>
            </a:r>
            <a:r>
              <a:rPr lang="en-US" sz="3000" dirty="0">
                <a:latin typeface="Times New Roman" charset="0"/>
                <a:ea typeface="Times New Roman" charset="0"/>
                <a:cs typeface="Times New Roman" charset="0"/>
              </a:rPr>
              <a:t>and both </a:t>
            </a:r>
            <a:r>
              <a:rPr lang="en-US" sz="3000" dirty="0" smtClean="0">
                <a:latin typeface="Times New Roman" charset="0"/>
                <a:ea typeface="Times New Roman" charset="0"/>
                <a:cs typeface="Times New Roman" charset="0"/>
              </a:rPr>
              <a:t>overall </a:t>
            </a:r>
            <a:r>
              <a:rPr lang="en-US" sz="3000" dirty="0">
                <a:latin typeface="Times New Roman" charset="0"/>
                <a:ea typeface="Times New Roman" charset="0"/>
                <a:cs typeface="Times New Roman" charset="0"/>
              </a:rPr>
              <a:t>engagement and the </a:t>
            </a:r>
            <a:r>
              <a:rPr lang="en-US" sz="3000" dirty="0" smtClean="0">
                <a:latin typeface="Times New Roman" charset="0"/>
                <a:ea typeface="Times New Roman" charset="0"/>
                <a:cs typeface="Times New Roman" charset="0"/>
              </a:rPr>
              <a:t>four factors </a:t>
            </a:r>
            <a:r>
              <a:rPr lang="en-US" sz="3000" dirty="0">
                <a:latin typeface="Times New Roman" charset="0"/>
                <a:ea typeface="Times New Roman" charset="0"/>
                <a:cs typeface="Times New Roman" charset="0"/>
              </a:rPr>
              <a:t>of engagement. </a:t>
            </a:r>
            <a:endParaRPr lang="en-US" sz="30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00132987"/>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433522966"/>
              </p:ext>
            </p:extLst>
          </p:nvPr>
        </p:nvGraphicFramePr>
        <p:xfrm>
          <a:off x="195071" y="694945"/>
          <a:ext cx="11875010" cy="5870955"/>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805948">
                <a:tc gridSpan="9">
                  <a:txBody>
                    <a:bodyPr/>
                    <a:lstStyle/>
                    <a:p>
                      <a:pPr marL="0" marR="0" indent="0">
                        <a:lnSpc>
                          <a:spcPct val="200000"/>
                        </a:lnSpc>
                        <a:spcBef>
                          <a:spcPts val="0"/>
                        </a:spcBef>
                        <a:spcAft>
                          <a:spcPts val="0"/>
                        </a:spcAft>
                      </a:pPr>
                      <a:r>
                        <a:rPr lang="en-US" sz="1800" kern="100" dirty="0" smtClean="0">
                          <a:effectLst/>
                        </a:rPr>
                        <a:t>Pearson </a:t>
                      </a:r>
                      <a:r>
                        <a:rPr lang="en-US" sz="1800" kern="100" dirty="0">
                          <a:effectLst/>
                        </a:rPr>
                        <a:t>product-moment correlations</a:t>
                      </a:r>
                      <a:r>
                        <a:rPr lang="en-US" sz="1800" kern="100" dirty="0" smtClean="0">
                          <a:effectLst/>
                        </a:rPr>
                        <a:t>.</a:t>
                      </a:r>
                      <a:r>
                        <a:rPr lang="en-US" sz="1800" kern="100" dirty="0">
                          <a:effectLst/>
                        </a:rPr>
                        <a:t> </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05515">
                <a:tc>
                  <a:txBody>
                    <a:bodyPr/>
                    <a:lstStyle/>
                    <a:p>
                      <a:pPr marL="0" marR="0" indent="457200">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200" kern="100" dirty="0">
                          <a:effectLst/>
                        </a:rPr>
                        <a:t>Exercise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6722">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182880" marR="0" indent="0">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17505">
                <a:tc>
                  <a:txBody>
                    <a:bodyPr/>
                    <a:lstStyle/>
                    <a:p>
                      <a:pPr marL="182880" marR="0" indent="0">
                        <a:lnSpc>
                          <a:spcPct val="200000"/>
                        </a:lnSpc>
                        <a:spcBef>
                          <a:spcPts val="0"/>
                        </a:spcBef>
                        <a:spcAft>
                          <a:spcPts val="0"/>
                        </a:spcAft>
                      </a:pPr>
                      <a:r>
                        <a:rPr lang="en-US" sz="1400" kern="100" dirty="0">
                          <a:effectLst/>
                        </a:rPr>
                        <a:t>Emotional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182880" marR="0" indent="0">
                        <a:lnSpc>
                          <a:spcPct val="200000"/>
                        </a:lnSpc>
                        <a:spcBef>
                          <a:spcPts val="0"/>
                        </a:spcBef>
                        <a:spcAft>
                          <a:spcPts val="0"/>
                        </a:spcAft>
                      </a:pPr>
                      <a:r>
                        <a:rPr lang="en-US" sz="1400" kern="100" dirty="0">
                          <a:effectLst/>
                        </a:rPr>
                        <a:t>Participation/interaction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182880" marR="0" indent="0">
                        <a:lnSpc>
                          <a:spcPct val="200000"/>
                        </a:lnSpc>
                        <a:spcBef>
                          <a:spcPts val="0"/>
                        </a:spcBef>
                        <a:spcAft>
                          <a:spcPts val="0"/>
                        </a:spcAft>
                      </a:pPr>
                      <a:r>
                        <a:rPr lang="en-US" sz="1400" kern="100" dirty="0">
                          <a:effectLst/>
                        </a:rPr>
                        <a:t>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0" marR="0" indent="0">
                        <a:lnSpc>
                          <a:spcPct val="200000"/>
                        </a:lnSpc>
                        <a:spcBef>
                          <a:spcPts val="0"/>
                        </a:spcBef>
                        <a:spcAft>
                          <a:spcPts val="0"/>
                        </a:spcAft>
                      </a:pPr>
                      <a:r>
                        <a:rPr lang="en-US" sz="1400" kern="100" dirty="0">
                          <a:effectLst/>
                        </a:rPr>
                        <a:t>Stress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-.03</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-.21*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0" marR="0" indent="0">
                        <a:lnSpc>
                          <a:spcPct val="200000"/>
                        </a:lnSpc>
                        <a:spcBef>
                          <a:spcPts val="0"/>
                        </a:spcBef>
                        <a:spcAft>
                          <a:spcPts val="0"/>
                        </a:spcAft>
                      </a:pPr>
                      <a:r>
                        <a:rPr lang="en-US" sz="1400" kern="100" dirty="0">
                          <a:effectLst/>
                        </a:rPr>
                        <a:t>Sleep Hygiene (SH)</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.25**</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.35***</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.05</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.10</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.21*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-.31***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0" marR="0" indent="0">
                        <a:lnSpc>
                          <a:spcPct val="200000"/>
                        </a:lnSpc>
                        <a:spcBef>
                          <a:spcPts val="0"/>
                        </a:spcBef>
                        <a:spcAft>
                          <a:spcPts val="0"/>
                        </a:spcAft>
                      </a:pPr>
                      <a:r>
                        <a:rPr lang="en-US" sz="1400" kern="100" dirty="0">
                          <a:effectLst/>
                        </a:rPr>
                        <a:t>Exercise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.11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smtClean="0">
                          <a:effectLst/>
                        </a:rPr>
                        <a:t>-.06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0" marR="0" indent="0">
                        <a:lnSpc>
                          <a:spcPct val="200000"/>
                        </a:lnSpc>
                        <a:spcBef>
                          <a:spcPts val="0"/>
                        </a:spcBef>
                        <a:spcAft>
                          <a:spcPts val="0"/>
                        </a:spcAft>
                      </a:pPr>
                      <a:r>
                        <a:rPr lang="en-US" sz="1400" kern="100" dirty="0">
                          <a:effectLst/>
                        </a:rPr>
                        <a:t>Mean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17.30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9.99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10.54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43.04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41.33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05917">
                <a:tc>
                  <a:txBody>
                    <a:bodyPr/>
                    <a:lstStyle/>
                    <a:p>
                      <a:pPr marL="0" marR="0" indent="0">
                        <a:lnSpc>
                          <a:spcPct val="200000"/>
                        </a:lnSpc>
                        <a:spcBef>
                          <a:spcPts val="0"/>
                        </a:spcBef>
                        <a:spcAft>
                          <a:spcPts val="0"/>
                        </a:spcAft>
                      </a:pPr>
                      <a:r>
                        <a:rPr lang="en-US" sz="1400" kern="100" dirty="0">
                          <a:effectLst/>
                        </a:rPr>
                        <a:t>SD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47929">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381852118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1995054"/>
            <a:ext cx="11029615" cy="4685145"/>
          </a:xfrm>
        </p:spPr>
        <p:txBody>
          <a:bodyPr anchor="t">
            <a:normAutofit/>
          </a:bodyPr>
          <a:lstStyle/>
          <a:p>
            <a:pPr marL="0" indent="0" defTabSz="914400">
              <a:spcBef>
                <a:spcPts val="0"/>
              </a:spcBef>
              <a:spcAft>
                <a:spcPts val="0"/>
              </a:spcAft>
              <a:buClrTx/>
              <a:buSzTx/>
              <a:buNone/>
            </a:pPr>
            <a:r>
              <a:rPr lang="en-US" sz="3600" dirty="0" smtClean="0">
                <a:solidFill>
                  <a:schemeClr val="accent6"/>
                </a:solidFill>
                <a:latin typeface="Times New Roman" charset="0"/>
                <a:ea typeface="Times New Roman" charset="0"/>
                <a:cs typeface="Times New Roman" charset="0"/>
              </a:rPr>
              <a:t>Research Question 3: </a:t>
            </a:r>
            <a:r>
              <a:rPr lang="en-US" sz="3600" b="1" dirty="0">
                <a:solidFill>
                  <a:schemeClr val="accent6"/>
                </a:solidFill>
                <a:latin typeface="Times New Roman" charset="0"/>
                <a:ea typeface="Times New Roman" charset="0"/>
                <a:cs typeface="Times New Roman" charset="0"/>
              </a:rPr>
              <a:t>Does sleep hygiene mediate the relationship between stressful life events and academic engagement?</a:t>
            </a:r>
            <a:endParaRPr lang="en-US" sz="3600" dirty="0" smtClean="0">
              <a:solidFill>
                <a:schemeClr val="accent6"/>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a:t>
            </a:r>
            <a:r>
              <a:rPr lang="en-US" sz="3400" b="1" dirty="0" smtClean="0">
                <a:latin typeface="Times New Roman" charset="0"/>
                <a:ea typeface="Times New Roman" charset="0"/>
                <a:cs typeface="Times New Roman" charset="0"/>
              </a:rPr>
              <a:t>3: </a:t>
            </a:r>
            <a:r>
              <a:rPr lang="en-US" sz="3000" dirty="0" smtClean="0">
                <a:latin typeface="Times New Roman" charset="0"/>
                <a:ea typeface="Times New Roman" charset="0"/>
                <a:cs typeface="Times New Roman" charset="0"/>
              </a:rPr>
              <a:t>I evaluated </a:t>
            </a:r>
            <a:r>
              <a:rPr lang="en-US" sz="3000" dirty="0">
                <a:latin typeface="Times New Roman" charset="0"/>
                <a:ea typeface="Times New Roman" charset="0"/>
                <a:cs typeface="Times New Roman" charset="0"/>
              </a:rPr>
              <a:t>this hypothesis </a:t>
            </a:r>
            <a:r>
              <a:rPr lang="en-US" sz="3000" dirty="0" smtClean="0">
                <a:latin typeface="Times New Roman" charset="0"/>
                <a:ea typeface="Times New Roman" charset="0"/>
                <a:cs typeface="Times New Roman" charset="0"/>
              </a:rPr>
              <a:t>using a mediational </a:t>
            </a:r>
            <a:r>
              <a:rPr lang="en-US" sz="3000" dirty="0">
                <a:latin typeface="Times New Roman" charset="0"/>
                <a:ea typeface="Times New Roman" charset="0"/>
                <a:cs typeface="Times New Roman" charset="0"/>
              </a:rPr>
              <a:t>model as outlined in </a:t>
            </a:r>
            <a:r>
              <a:rPr lang="en-US" sz="3000" dirty="0" smtClean="0">
                <a:latin typeface="Times New Roman" charset="0"/>
                <a:ea typeface="Times New Roman" charset="0"/>
                <a:cs typeface="Times New Roman" charset="0"/>
              </a:rPr>
              <a:t>Baron and Kenny (1986) and Muller</a:t>
            </a:r>
            <a:r>
              <a:rPr lang="en-US" sz="3000" dirty="0">
                <a:latin typeface="Times New Roman" charset="0"/>
                <a:ea typeface="Times New Roman" charset="0"/>
                <a:cs typeface="Times New Roman" charset="0"/>
              </a:rPr>
              <a:t>, Judd, and </a:t>
            </a:r>
            <a:r>
              <a:rPr lang="en-US" sz="3000" dirty="0" err="1" smtClean="0">
                <a:latin typeface="Times New Roman" charset="0"/>
                <a:ea typeface="Times New Roman" charset="0"/>
                <a:cs typeface="Times New Roman" charset="0"/>
              </a:rPr>
              <a:t>Yzerbyt</a:t>
            </a:r>
            <a:r>
              <a:rPr lang="en-US" sz="3000" dirty="0" smtClean="0">
                <a:latin typeface="Times New Roman" charset="0"/>
                <a:ea typeface="Times New Roman" charset="0"/>
                <a:cs typeface="Times New Roman" charset="0"/>
              </a:rPr>
              <a:t> </a:t>
            </a:r>
            <a:r>
              <a:rPr lang="en-US" sz="3000" dirty="0">
                <a:latin typeface="Times New Roman" charset="0"/>
                <a:ea typeface="Times New Roman" charset="0"/>
                <a:cs typeface="Times New Roman" charset="0"/>
              </a:rPr>
              <a:t>(</a:t>
            </a:r>
            <a:r>
              <a:rPr lang="en-US" sz="3000" dirty="0" smtClean="0">
                <a:latin typeface="Times New Roman" charset="0"/>
                <a:ea typeface="Times New Roman" charset="0"/>
                <a:cs typeface="Times New Roman" charset="0"/>
              </a:rPr>
              <a:t>2005).</a:t>
            </a:r>
          </a:p>
          <a:p>
            <a:pPr marL="0" indent="0" defTabSz="914400">
              <a:spcBef>
                <a:spcPts val="0"/>
              </a:spcBef>
              <a:spcAft>
                <a:spcPts val="0"/>
              </a:spcAft>
              <a:buClrTx/>
              <a:buSzTx/>
              <a:buNone/>
            </a:pPr>
            <a:endParaRPr lang="en-US" sz="3200" dirty="0" smtClean="0">
              <a:latin typeface="Times New Roman" charset="0"/>
              <a:ea typeface="Times New Roman" charset="0"/>
              <a:cs typeface="Times New Roman" charset="0"/>
            </a:endParaRPr>
          </a:p>
        </p:txBody>
      </p:sp>
    </p:spTree>
    <p:extLst>
      <p:ext uri="{BB962C8B-B14F-4D97-AF65-F5344CB8AC3E}">
        <p14:creationId xmlns:p14="http://schemas.microsoft.com/office/powerpoint/2010/main" val="1901060218"/>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3705482710"/>
              </p:ext>
            </p:extLst>
          </p:nvPr>
        </p:nvGraphicFramePr>
        <p:xfrm>
          <a:off x="964469" y="114135"/>
          <a:ext cx="10325831" cy="6563742"/>
        </p:xfrm>
        <a:graphic>
          <a:graphicData uri="http://schemas.openxmlformats.org/drawingml/2006/table">
            <a:tbl>
              <a:tblPr firstRow="1" firstCol="1" bandRow="1">
                <a:tableStyleId>{5C22544A-7EE6-4342-B048-85BDC9FD1C3A}</a:tableStyleId>
              </a:tblPr>
              <a:tblGrid>
                <a:gridCol w="56192"/>
                <a:gridCol w="4899901"/>
                <a:gridCol w="2601832"/>
                <a:gridCol w="2767906"/>
              </a:tblGrid>
              <a:tr h="400810">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3">
                  <a:txBody>
                    <a:bodyPr/>
                    <a:lstStyle/>
                    <a:p>
                      <a:pPr marL="0" marR="0"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Table</a:t>
                      </a:r>
                      <a:r>
                        <a:rPr lang="en-US" sz="1600" kern="100" dirty="0">
                          <a:effectLst/>
                        </a:rPr>
                        <a:t> </a:t>
                      </a:r>
                      <a:r>
                        <a:rPr lang="en-US" sz="1600" kern="100" dirty="0" smtClean="0">
                          <a:effectLst/>
                        </a:rPr>
                        <a:t>4</a:t>
                      </a:r>
                      <a:r>
                        <a:rPr lang="en-US" sz="1600" kern="100" baseline="0" dirty="0" smtClean="0">
                          <a:effectLst/>
                        </a:rPr>
                        <a:t> </a:t>
                      </a:r>
                      <a:r>
                        <a:rPr lang="en-US" sz="1600" kern="100" dirty="0" smtClean="0">
                          <a:effectLst/>
                        </a:rPr>
                        <a:t>Mediation </a:t>
                      </a:r>
                      <a:r>
                        <a:rPr lang="en-US" sz="1600" kern="100" dirty="0">
                          <a:effectLst/>
                        </a:rPr>
                        <a:t>analyses for effect of sleep as mediator in relationship between stress and AE/factors</a:t>
                      </a:r>
                      <a:r>
                        <a:rPr lang="en-US" sz="1600" kern="100" dirty="0" smtClean="0">
                          <a:effectLst/>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r>
              <a:tr h="400810">
                <a:tc gridSpan="2">
                  <a:txBody>
                    <a:bodyPr/>
                    <a:lstStyle/>
                    <a:p>
                      <a:pPr marL="0" marR="0" indent="45720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1</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2</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1: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endParaRPr lang="en-US" sz="1600" dirty="0">
                        <a:latin typeface="Times New Roman" panose="02020603050405020304" pitchFamily="18" charset="0"/>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a:t>
                      </a:r>
                      <a:r>
                        <a:rPr lang="en-US" sz="1600" b="1" kern="100" dirty="0" smtClean="0">
                          <a:solidFill>
                            <a:srgbClr val="FF0000"/>
                          </a:solidFill>
                          <a:effectLst/>
                          <a:latin typeface="Times New Roman" panose="02020603050405020304" pitchFamily="18" charset="0"/>
                          <a:cs typeface="Times New Roman" panose="02020603050405020304" pitchFamily="18" charset="0"/>
                        </a:rPr>
                        <a:t>053*</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.024</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-.013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2: Model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a:t>
                      </a:r>
                      <a:r>
                        <a:rPr lang="en-US" sz="1600" kern="100" dirty="0" smtClean="0">
                          <a:effectLst/>
                          <a:latin typeface="Times New Roman" panose="02020603050405020304" pitchFamily="18" charset="0"/>
                          <a:cs typeface="Times New Roman" panose="02020603050405020304" pitchFamily="18" charset="0"/>
                        </a:rPr>
                        <a:t>580***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3: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2</a:t>
                      </a:r>
                      <a:r>
                        <a:rPr lang="en-US" sz="1600" kern="100" dirty="0">
                          <a:effectLst/>
                          <a:latin typeface="Times New Roman" panose="02020603050405020304" pitchFamily="18" charset="0"/>
                          <a:cs typeface="Times New Roman" panose="02020603050405020304" pitchFamily="18" charset="0"/>
                        </a:rPr>
                        <a:t>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.045</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a:t>
                      </a:r>
                      <a:r>
                        <a:rPr lang="en-US" sz="1600" kern="100" dirty="0" smtClean="0">
                          <a:effectLst/>
                          <a:latin typeface="Times New Roman" panose="02020603050405020304" pitchFamily="18" charset="0"/>
                          <a:cs typeface="Times New Roman" panose="02020603050405020304" pitchFamily="18" charset="0"/>
                        </a:rPr>
                        <a:t>312**</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-.028</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a:t>
                      </a:r>
                      <a:r>
                        <a:rPr lang="en-US" sz="1600" kern="100" dirty="0" smtClean="0">
                          <a:effectLst/>
                          <a:latin typeface="Times New Roman" panose="02020603050405020304" pitchFamily="18" charset="0"/>
                          <a:cs typeface="Times New Roman" panose="02020603050405020304" pitchFamily="18" charset="0"/>
                        </a:rPr>
                        <a:t>155***</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.038</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a:t>
                      </a:r>
                      <a:r>
                        <a:rPr lang="en-US" sz="1600" kern="100" dirty="0" smtClean="0">
                          <a:effectLst/>
                          <a:latin typeface="Times New Roman" panose="02020603050405020304" pitchFamily="18" charset="0"/>
                          <a:cs typeface="Times New Roman" panose="02020603050405020304" pitchFamily="18" charset="0"/>
                        </a:rPr>
                        <a:t>049*</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.073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4008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a:t>
                      </a:r>
                      <a:r>
                        <a:rPr lang="en-US" sz="1600" kern="100" dirty="0" smtClean="0">
                          <a:effectLst/>
                          <a:latin typeface="Times New Roman" panose="02020603050405020304" pitchFamily="18" charset="0"/>
                          <a:cs typeface="Times New Roman" panose="02020603050405020304" pitchFamily="18" charset="0"/>
                        </a:rPr>
                        <a:t>046*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50709">
                <a:tc gridSpan="4">
                  <a:txBody>
                    <a:bodyPr/>
                    <a:lstStyle/>
                    <a:p>
                      <a:pPr marL="0" marR="0" indent="0">
                        <a:lnSpc>
                          <a:spcPct val="200000"/>
                        </a:lnSpc>
                        <a:spcBef>
                          <a:spcPts val="0"/>
                        </a:spcBef>
                        <a:spcAft>
                          <a:spcPts val="0"/>
                        </a:spcAft>
                      </a:pPr>
                      <a:r>
                        <a:rPr lang="en-US" sz="1400" kern="100" dirty="0">
                          <a:effectLst/>
                        </a:rPr>
                        <a:t>Note. *p&lt;.01; **p&lt;.001; ***p&lt;.</a:t>
                      </a:r>
                      <a:r>
                        <a:rPr lang="en-US" sz="1400" kern="100" dirty="0" smtClean="0">
                          <a:effectLst/>
                        </a:rPr>
                        <a:t>0001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tc>
                <a:tc hMerge="1">
                  <a:txBody>
                    <a:bodyPr/>
                    <a:lstStyle/>
                    <a:p>
                      <a:endParaRPr lang="en-US"/>
                    </a:p>
                  </a:txBody>
                  <a:tcPr/>
                </a:tc>
                <a:tc hMerge="1">
                  <a:txBody>
                    <a:bodyPr/>
                    <a:lstStyle/>
                    <a:p>
                      <a:endParaRPr lang="en-US"/>
                    </a:p>
                  </a:txBody>
                  <a:tcPr/>
                </a:tc>
                <a:tc hMerge="1">
                  <a:txBody>
                    <a:bodyPr/>
                    <a:lstStyle/>
                    <a:p>
                      <a:pPr marL="0" marR="0" indent="457200">
                        <a:lnSpc>
                          <a:spcPct val="200000"/>
                        </a:lnSpc>
                        <a:spcBef>
                          <a:spcPts val="0"/>
                        </a:spcBef>
                        <a:spcAft>
                          <a:spcPts val="0"/>
                        </a:spcAft>
                      </a:pP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bl>
          </a:graphicData>
        </a:graphic>
      </p:graphicFrame>
    </p:spTree>
    <p:extLst>
      <p:ext uri="{BB962C8B-B14F-4D97-AF65-F5344CB8AC3E}">
        <p14:creationId xmlns:p14="http://schemas.microsoft.com/office/powerpoint/2010/main" val="258044631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900735411"/>
              </p:ext>
            </p:extLst>
          </p:nvPr>
        </p:nvGraphicFramePr>
        <p:xfrm>
          <a:off x="964469" y="114135"/>
          <a:ext cx="10325831" cy="6563742"/>
        </p:xfrm>
        <a:graphic>
          <a:graphicData uri="http://schemas.openxmlformats.org/drawingml/2006/table">
            <a:tbl>
              <a:tblPr firstRow="1" firstCol="1" bandRow="1">
                <a:tableStyleId>{5C22544A-7EE6-4342-B048-85BDC9FD1C3A}</a:tableStyleId>
              </a:tblPr>
              <a:tblGrid>
                <a:gridCol w="56192"/>
                <a:gridCol w="4899901"/>
                <a:gridCol w="2601832"/>
                <a:gridCol w="2767906"/>
              </a:tblGrid>
              <a:tr h="383785">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3">
                  <a:txBody>
                    <a:bodyPr/>
                    <a:lstStyle/>
                    <a:p>
                      <a:pPr marL="0" marR="0"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Table</a:t>
                      </a:r>
                      <a:r>
                        <a:rPr lang="en-US" sz="1600" kern="100" dirty="0">
                          <a:effectLst/>
                        </a:rPr>
                        <a:t> </a:t>
                      </a:r>
                      <a:r>
                        <a:rPr lang="en-US" sz="1600" kern="100" dirty="0" smtClean="0">
                          <a:effectLst/>
                        </a:rPr>
                        <a:t>4</a:t>
                      </a:r>
                      <a:r>
                        <a:rPr lang="en-US" sz="1600" kern="100" baseline="0" dirty="0" smtClean="0">
                          <a:effectLst/>
                        </a:rPr>
                        <a:t> </a:t>
                      </a:r>
                      <a:r>
                        <a:rPr lang="en-US" sz="1600" kern="100" dirty="0" smtClean="0">
                          <a:effectLst/>
                        </a:rPr>
                        <a:t>Mediation </a:t>
                      </a:r>
                      <a:r>
                        <a:rPr lang="en-US" sz="1600" kern="100" dirty="0">
                          <a:effectLst/>
                        </a:rPr>
                        <a:t>analyses for effect of sleep as mediator in relationship between stress and AE/factors</a:t>
                      </a:r>
                      <a:r>
                        <a:rPr lang="en-US" sz="1600" kern="100" dirty="0" smtClean="0">
                          <a:effectLst/>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r>
              <a:tr h="383137">
                <a:tc gridSpan="2">
                  <a:txBody>
                    <a:bodyPr/>
                    <a:lstStyle/>
                    <a:p>
                      <a:pPr marL="0" marR="0" indent="45720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1</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2</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1: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endParaRPr lang="en-US" sz="1600" dirty="0">
                        <a:latin typeface="Times New Roman" panose="02020603050405020304" pitchFamily="18" charset="0"/>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a:t>
                      </a:r>
                      <a:r>
                        <a:rPr lang="en-US" sz="1600" b="1" kern="100" dirty="0" smtClean="0">
                          <a:solidFill>
                            <a:srgbClr val="FF0000"/>
                          </a:solidFill>
                          <a:effectLst/>
                          <a:latin typeface="Times New Roman" panose="02020603050405020304" pitchFamily="18" charset="0"/>
                          <a:cs typeface="Times New Roman" panose="02020603050405020304" pitchFamily="18" charset="0"/>
                        </a:rPr>
                        <a:t>053*</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.024</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-.013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2: Model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a:t>
                      </a:r>
                      <a:r>
                        <a:rPr lang="en-US" sz="1600" b="1" kern="100" dirty="0" smtClean="0">
                          <a:solidFill>
                            <a:srgbClr val="FF0000"/>
                          </a:solidFill>
                          <a:effectLst/>
                          <a:latin typeface="Times New Roman" panose="02020603050405020304" pitchFamily="18" charset="0"/>
                          <a:cs typeface="Times New Roman" panose="02020603050405020304" pitchFamily="18" charset="0"/>
                        </a:rPr>
                        <a:t>580***</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3: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2</a:t>
                      </a:r>
                      <a:r>
                        <a:rPr lang="en-US" sz="1600" kern="100" dirty="0">
                          <a:effectLst/>
                          <a:latin typeface="Times New Roman" panose="02020603050405020304" pitchFamily="18" charset="0"/>
                          <a:cs typeface="Times New Roman" panose="02020603050405020304" pitchFamily="18" charset="0"/>
                        </a:rPr>
                        <a:t>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.045</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a:t>
                      </a:r>
                      <a:r>
                        <a:rPr lang="en-US" sz="1600" kern="100" dirty="0" smtClean="0">
                          <a:effectLst/>
                          <a:latin typeface="Times New Roman" panose="02020603050405020304" pitchFamily="18" charset="0"/>
                          <a:cs typeface="Times New Roman" panose="02020603050405020304" pitchFamily="18" charset="0"/>
                        </a:rPr>
                        <a:t>312**</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-.028</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a:t>
                      </a:r>
                      <a:r>
                        <a:rPr lang="en-US" sz="1600" kern="100" dirty="0" smtClean="0">
                          <a:effectLst/>
                          <a:latin typeface="Times New Roman" panose="02020603050405020304" pitchFamily="18" charset="0"/>
                          <a:cs typeface="Times New Roman" panose="02020603050405020304" pitchFamily="18" charset="0"/>
                        </a:rPr>
                        <a:t>155***</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.038</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a:t>
                      </a:r>
                      <a:r>
                        <a:rPr lang="en-US" sz="1600" kern="100" dirty="0" smtClean="0">
                          <a:effectLst/>
                          <a:latin typeface="Times New Roman" panose="02020603050405020304" pitchFamily="18" charset="0"/>
                          <a:cs typeface="Times New Roman" panose="02020603050405020304" pitchFamily="18" charset="0"/>
                        </a:rPr>
                        <a:t>049*</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.073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3137">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a:t>
                      </a:r>
                      <a:r>
                        <a:rPr lang="en-US" sz="1600" kern="100" dirty="0" smtClean="0">
                          <a:effectLst/>
                          <a:latin typeface="Times New Roman" panose="02020603050405020304" pitchFamily="18" charset="0"/>
                          <a:cs typeface="Times New Roman" panose="02020603050405020304" pitchFamily="18" charset="0"/>
                        </a:rPr>
                        <a:t>046*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35760">
                <a:tc gridSpan="4">
                  <a:txBody>
                    <a:bodyPr/>
                    <a:lstStyle/>
                    <a:p>
                      <a:pPr marL="0" marR="0" indent="0">
                        <a:lnSpc>
                          <a:spcPct val="200000"/>
                        </a:lnSpc>
                        <a:spcBef>
                          <a:spcPts val="0"/>
                        </a:spcBef>
                        <a:spcAft>
                          <a:spcPts val="0"/>
                        </a:spcAft>
                      </a:pPr>
                      <a:r>
                        <a:rPr lang="en-US" sz="1400" kern="100" dirty="0">
                          <a:effectLst/>
                        </a:rPr>
                        <a:t>Note. *p&lt;.01; **p&lt;.001; ***p&lt;.</a:t>
                      </a:r>
                      <a:r>
                        <a:rPr lang="en-US" sz="1400" kern="100" dirty="0" smtClean="0">
                          <a:effectLst/>
                        </a:rPr>
                        <a:t>0001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tc>
                <a:tc hMerge="1">
                  <a:txBody>
                    <a:bodyPr/>
                    <a:lstStyle/>
                    <a:p>
                      <a:endParaRPr lang="en-US"/>
                    </a:p>
                  </a:txBody>
                  <a:tcPr/>
                </a:tc>
                <a:tc hMerge="1">
                  <a:txBody>
                    <a:bodyPr/>
                    <a:lstStyle/>
                    <a:p>
                      <a:endParaRPr lang="en-US"/>
                    </a:p>
                  </a:txBody>
                  <a:tcPr/>
                </a:tc>
                <a:tc hMerge="1">
                  <a:txBody>
                    <a:bodyPr/>
                    <a:lstStyle/>
                    <a:p>
                      <a:pPr marL="0" marR="0" indent="457200">
                        <a:lnSpc>
                          <a:spcPct val="200000"/>
                        </a:lnSpc>
                        <a:spcBef>
                          <a:spcPts val="0"/>
                        </a:spcBef>
                        <a:spcAft>
                          <a:spcPts val="0"/>
                        </a:spcAft>
                      </a:pP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bl>
          </a:graphicData>
        </a:graphic>
      </p:graphicFrame>
    </p:spTree>
    <p:extLst>
      <p:ext uri="{BB962C8B-B14F-4D97-AF65-F5344CB8AC3E}">
        <p14:creationId xmlns:p14="http://schemas.microsoft.com/office/powerpoint/2010/main" val="3200282857"/>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22731072"/>
              </p:ext>
            </p:extLst>
          </p:nvPr>
        </p:nvGraphicFramePr>
        <p:xfrm>
          <a:off x="964469" y="114135"/>
          <a:ext cx="10325831" cy="6563742"/>
        </p:xfrm>
        <a:graphic>
          <a:graphicData uri="http://schemas.openxmlformats.org/drawingml/2006/table">
            <a:tbl>
              <a:tblPr firstRow="1" firstCol="1" bandRow="1">
                <a:tableStyleId>{5C22544A-7EE6-4342-B048-85BDC9FD1C3A}</a:tableStyleId>
              </a:tblPr>
              <a:tblGrid>
                <a:gridCol w="56192"/>
                <a:gridCol w="4899901"/>
                <a:gridCol w="2601832"/>
                <a:gridCol w="2767906"/>
              </a:tblGrid>
              <a:tr h="387210">
                <a:tc>
                  <a:txBody>
                    <a:bodyPr/>
                    <a:lstStyle/>
                    <a:p>
                      <a:pPr marL="0" marR="0" indent="457200">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3">
                  <a:txBody>
                    <a:bodyPr/>
                    <a:lstStyle/>
                    <a:p>
                      <a:pPr marL="0" marR="0"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Table</a:t>
                      </a:r>
                      <a:r>
                        <a:rPr lang="en-US" sz="1600" kern="100" dirty="0">
                          <a:effectLst/>
                        </a:rPr>
                        <a:t> </a:t>
                      </a:r>
                      <a:r>
                        <a:rPr lang="en-US" sz="1600" kern="100" dirty="0" smtClean="0">
                          <a:effectLst/>
                        </a:rPr>
                        <a:t>4</a:t>
                      </a:r>
                      <a:r>
                        <a:rPr lang="en-US" sz="1600" kern="100" baseline="0" dirty="0" smtClean="0">
                          <a:effectLst/>
                        </a:rPr>
                        <a:t> </a:t>
                      </a:r>
                      <a:r>
                        <a:rPr lang="en-US" sz="1600" kern="100" dirty="0" smtClean="0">
                          <a:effectLst/>
                        </a:rPr>
                        <a:t>Mediation </a:t>
                      </a:r>
                      <a:r>
                        <a:rPr lang="en-US" sz="1600" kern="100" dirty="0">
                          <a:effectLst/>
                        </a:rPr>
                        <a:t>analyses for effect of sleep as mediator in relationship between stress and AE/factors</a:t>
                      </a:r>
                      <a:r>
                        <a:rPr lang="en-US" sz="1600" kern="100" dirty="0" smtClean="0">
                          <a:effectLst/>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hMerge="1">
                  <a:txBody>
                    <a:bodyPr/>
                    <a:lstStyle/>
                    <a:p>
                      <a:endParaRPr lang="en-US"/>
                    </a:p>
                  </a:txBody>
                  <a:tcPr/>
                </a:tc>
                <a:tc hMerge="1">
                  <a:txBody>
                    <a:bodyPr/>
                    <a:lstStyle/>
                    <a:p>
                      <a:endParaRPr lang="en-US"/>
                    </a:p>
                  </a:txBody>
                  <a:tcPr/>
                </a:tc>
              </a:tr>
              <a:tr h="387210">
                <a:tc gridSpan="2">
                  <a:txBody>
                    <a:bodyPr/>
                    <a:lstStyle/>
                    <a:p>
                      <a:pPr marL="0" marR="0" indent="45720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1</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b="1" kern="100" baseline="-25000" dirty="0">
                          <a:effectLst/>
                          <a:latin typeface="Times New Roman" panose="02020603050405020304" pitchFamily="18" charset="0"/>
                          <a:cs typeface="Times New Roman" panose="02020603050405020304" pitchFamily="18" charset="0"/>
                        </a:rPr>
                        <a:t>2</a:t>
                      </a:r>
                      <a:endParaRPr lang="en-US" sz="1600" b="1"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1: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endParaRPr lang="en-US" sz="1600" dirty="0">
                        <a:latin typeface="Times New Roman" panose="02020603050405020304" pitchFamily="18" charset="0"/>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 </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a:t>
                      </a:r>
                      <a:r>
                        <a:rPr lang="en-US" sz="1600" b="1" kern="100" dirty="0" smtClean="0">
                          <a:solidFill>
                            <a:srgbClr val="FF0000"/>
                          </a:solidFill>
                          <a:effectLst/>
                          <a:latin typeface="Times New Roman" panose="02020603050405020304" pitchFamily="18" charset="0"/>
                          <a:cs typeface="Times New Roman" panose="02020603050405020304" pitchFamily="18" charset="0"/>
                        </a:rPr>
                        <a:t>053*</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.024</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.037</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-.013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2: Model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a:t>
                      </a:r>
                      <a:r>
                        <a:rPr lang="en-US" sz="1600" b="1" kern="100" dirty="0" smtClean="0">
                          <a:solidFill>
                            <a:srgbClr val="FF0000"/>
                          </a:solidFill>
                          <a:effectLst/>
                          <a:latin typeface="Times New Roman" panose="02020603050405020304" pitchFamily="18" charset="0"/>
                          <a:cs typeface="Times New Roman" panose="02020603050405020304" pitchFamily="18" charset="0"/>
                        </a:rPr>
                        <a:t>580***</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0" marR="0"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Step 3: Model Y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0</a:t>
                      </a:r>
                      <a:r>
                        <a:rPr lang="en-US" sz="1600" kern="100" dirty="0">
                          <a:effectLst/>
                          <a:latin typeface="Times New Roman" panose="02020603050405020304" pitchFamily="18" charset="0"/>
                          <a:cs typeface="Times New Roman" panose="02020603050405020304" pitchFamily="18" charset="0"/>
                        </a:rPr>
                        <a:t>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1</a:t>
                      </a:r>
                      <a:r>
                        <a:rPr lang="en-US" sz="1600" kern="100" dirty="0">
                          <a:effectLst/>
                          <a:latin typeface="Times New Roman" panose="02020603050405020304" pitchFamily="18" charset="0"/>
                          <a:cs typeface="Times New Roman" panose="02020603050405020304" pitchFamily="18" charset="0"/>
                        </a:rPr>
                        <a:t> Stress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600" kern="100" baseline="-25000" dirty="0">
                          <a:effectLst/>
                          <a:latin typeface="Times New Roman" panose="02020603050405020304" pitchFamily="18" charset="0"/>
                          <a:cs typeface="Times New Roman" panose="02020603050405020304" pitchFamily="18" charset="0"/>
                        </a:rPr>
                        <a:t>2</a:t>
                      </a:r>
                      <a:r>
                        <a:rPr lang="en-US" sz="1600" kern="100" dirty="0">
                          <a:effectLst/>
                          <a:latin typeface="Times New Roman" panose="02020603050405020304" pitchFamily="18" charset="0"/>
                          <a:cs typeface="Times New Roman" panose="02020603050405020304" pitchFamily="18" charset="0"/>
                        </a:rPr>
                        <a:t> Sleep + </a:t>
                      </a:r>
                      <a:r>
                        <a:rPr lang="en-US" sz="16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548640" marR="0" lvl="1"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Total Academic Engagement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.045</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a:t>
                      </a:r>
                      <a:r>
                        <a:rPr lang="en-US" sz="1600" b="1" kern="100" dirty="0" smtClean="0">
                          <a:solidFill>
                            <a:srgbClr val="FF0000"/>
                          </a:solidFill>
                          <a:effectLst/>
                          <a:latin typeface="Times New Roman" panose="02020603050405020304" pitchFamily="18" charset="0"/>
                          <a:cs typeface="Times New Roman" panose="02020603050405020304" pitchFamily="18" charset="0"/>
                        </a:rPr>
                        <a:t>312**</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Skills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a:effectLst/>
                          <a:latin typeface="Times New Roman" panose="02020603050405020304" pitchFamily="18" charset="0"/>
                          <a:cs typeface="Times New Roman" panose="02020603050405020304" pitchFamily="18" charset="0"/>
                        </a:rPr>
                        <a:t>-.028</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a:t>
                      </a:r>
                      <a:r>
                        <a:rPr lang="en-US" sz="1600" b="1" kern="100" dirty="0" smtClean="0">
                          <a:solidFill>
                            <a:srgbClr val="FF0000"/>
                          </a:solidFill>
                          <a:effectLst/>
                          <a:latin typeface="Times New Roman" panose="02020603050405020304" pitchFamily="18" charset="0"/>
                          <a:cs typeface="Times New Roman" panose="02020603050405020304" pitchFamily="18" charset="0"/>
                        </a:rPr>
                        <a:t>155***</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Emotional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.030</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.038</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Participation/interaction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a:t>
                      </a:r>
                      <a:r>
                        <a:rPr lang="en-US" sz="1600" b="1" kern="100" dirty="0" smtClean="0">
                          <a:solidFill>
                            <a:srgbClr val="FF0000"/>
                          </a:solidFill>
                          <a:effectLst/>
                          <a:latin typeface="Times New Roman" panose="02020603050405020304" pitchFamily="18" charset="0"/>
                          <a:cs typeface="Times New Roman" panose="02020603050405020304" pitchFamily="18" charset="0"/>
                        </a:rPr>
                        <a:t>049*</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.073</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87210">
                <a:tc gridSpan="2">
                  <a:txBody>
                    <a:bodyPr/>
                    <a:lstStyle/>
                    <a:p>
                      <a:pPr marL="1097280" marR="0" lvl="2" indent="0">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Performance (Y)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hMerge="1">
                  <a:txBody>
                    <a:bodyPr/>
                    <a:lstStyle/>
                    <a:p>
                      <a:endParaRPr lang="en-US"/>
                    </a:p>
                  </a:txBody>
                  <a:tcPr/>
                </a:tc>
                <a:tc>
                  <a:txBody>
                    <a:bodyPr/>
                    <a:lstStyle/>
                    <a:p>
                      <a:pPr marL="0" marR="0" indent="457200" algn="r">
                        <a:lnSpc>
                          <a:spcPct val="200000"/>
                        </a:lnSpc>
                        <a:spcBef>
                          <a:spcPts val="0"/>
                        </a:spcBef>
                        <a:spcAft>
                          <a:spcPts val="0"/>
                        </a:spcAft>
                      </a:pPr>
                      <a:r>
                        <a:rPr lang="en-US" sz="1600" kern="100" dirty="0">
                          <a:effectLst/>
                          <a:latin typeface="Times New Roman" panose="02020603050405020304" pitchFamily="18" charset="0"/>
                          <a:cs typeface="Times New Roman" panose="02020603050405020304" pitchFamily="18" charset="0"/>
                        </a:rPr>
                        <a:t>-.006</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nchor="ctr"/>
                </a:tc>
                <a:tc>
                  <a:txBody>
                    <a:bodyPr/>
                    <a:lstStyle/>
                    <a:p>
                      <a:pPr marL="0" marR="0" indent="457200" algn="r">
                        <a:lnSpc>
                          <a:spcPct val="200000"/>
                        </a:lnSpc>
                        <a:spcBef>
                          <a:spcPts val="0"/>
                        </a:spcBef>
                        <a:spcAft>
                          <a:spcPts val="0"/>
                        </a:spcAft>
                      </a:pPr>
                      <a:r>
                        <a:rPr lang="en-US" sz="1600" b="1" kern="100" dirty="0">
                          <a:solidFill>
                            <a:srgbClr val="FF0000"/>
                          </a:solidFill>
                          <a:effectLst/>
                          <a:latin typeface="Times New Roman" panose="02020603050405020304" pitchFamily="18" charset="0"/>
                          <a:cs typeface="Times New Roman" panose="02020603050405020304" pitchFamily="18" charset="0"/>
                        </a:rPr>
                        <a:t>.</a:t>
                      </a:r>
                      <a:r>
                        <a:rPr lang="en-US" sz="1600" b="1" kern="100" dirty="0" smtClean="0">
                          <a:solidFill>
                            <a:srgbClr val="FF0000"/>
                          </a:solidFill>
                          <a:effectLst/>
                          <a:latin typeface="Times New Roman" panose="02020603050405020304" pitchFamily="18" charset="0"/>
                          <a:cs typeface="Times New Roman" panose="02020603050405020304" pitchFamily="18" charset="0"/>
                        </a:rPr>
                        <a:t>046*</a:t>
                      </a:r>
                      <a:endParaRPr lang="en-US" sz="16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338809">
                <a:tc gridSpan="4">
                  <a:txBody>
                    <a:bodyPr/>
                    <a:lstStyle/>
                    <a:p>
                      <a:pPr marL="0" marR="0" indent="0">
                        <a:lnSpc>
                          <a:spcPct val="200000"/>
                        </a:lnSpc>
                        <a:spcBef>
                          <a:spcPts val="0"/>
                        </a:spcBef>
                        <a:spcAft>
                          <a:spcPts val="0"/>
                        </a:spcAft>
                      </a:pPr>
                      <a:r>
                        <a:rPr lang="en-US" sz="1400" kern="100" dirty="0">
                          <a:effectLst/>
                        </a:rPr>
                        <a:t>Note. *p&lt;.01; **p&lt;.001; ***p&lt;.</a:t>
                      </a:r>
                      <a:r>
                        <a:rPr lang="en-US" sz="1400" kern="100" dirty="0" smtClean="0">
                          <a:effectLst/>
                        </a:rPr>
                        <a:t>0001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7058" marR="7058" marT="0" marB="0"/>
                </a:tc>
                <a:tc hMerge="1">
                  <a:txBody>
                    <a:bodyPr/>
                    <a:lstStyle/>
                    <a:p>
                      <a:endParaRPr lang="en-US"/>
                    </a:p>
                  </a:txBody>
                  <a:tcPr/>
                </a:tc>
                <a:tc hMerge="1">
                  <a:txBody>
                    <a:bodyPr/>
                    <a:lstStyle/>
                    <a:p>
                      <a:endParaRPr lang="en-US"/>
                    </a:p>
                  </a:txBody>
                  <a:tcPr/>
                </a:tc>
                <a:tc hMerge="1">
                  <a:txBody>
                    <a:bodyPr/>
                    <a:lstStyle/>
                    <a:p>
                      <a:pPr marL="0" marR="0" indent="457200">
                        <a:lnSpc>
                          <a:spcPct val="200000"/>
                        </a:lnSpc>
                        <a:spcBef>
                          <a:spcPts val="0"/>
                        </a:spcBef>
                        <a:spcAft>
                          <a:spcPts val="0"/>
                        </a:spcAft>
                      </a:pP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bl>
          </a:graphicData>
        </a:graphic>
      </p:graphicFrame>
    </p:spTree>
    <p:extLst>
      <p:ext uri="{BB962C8B-B14F-4D97-AF65-F5344CB8AC3E}">
        <p14:creationId xmlns:p14="http://schemas.microsoft.com/office/powerpoint/2010/main" val="1204855677"/>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2006930"/>
            <a:ext cx="11029615" cy="4814426"/>
          </a:xfrm>
        </p:spPr>
        <p:txBody>
          <a:bodyPr anchor="t">
            <a:normAutofit fontScale="77500" lnSpcReduction="20000"/>
          </a:bodyPr>
          <a:lstStyle/>
          <a:p>
            <a:pPr marL="0" indent="0">
              <a:buNone/>
            </a:pPr>
            <a:r>
              <a:rPr lang="en-US" sz="3600" dirty="0" smtClean="0">
                <a:solidFill>
                  <a:schemeClr val="accent6"/>
                </a:solidFill>
                <a:latin typeface="Times New Roman" charset="0"/>
                <a:ea typeface="Times New Roman" charset="0"/>
                <a:cs typeface="Times New Roman" charset="0"/>
              </a:rPr>
              <a:t>Research Question 4: </a:t>
            </a:r>
            <a:r>
              <a:rPr lang="en-US" sz="3600" b="1" dirty="0">
                <a:solidFill>
                  <a:schemeClr val="accent6"/>
                </a:solidFill>
                <a:latin typeface="Times New Roman" charset="0"/>
                <a:ea typeface="Times New Roman" charset="0"/>
                <a:cs typeface="Times New Roman" charset="0"/>
              </a:rPr>
              <a:t>What is the relationship between physical activity and academic engagement in undergraduate students?</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4</a:t>
            </a:r>
            <a:r>
              <a:rPr lang="en-US" sz="3400" b="1" dirty="0" smtClean="0">
                <a:latin typeface="Times New Roman" charset="0"/>
                <a:ea typeface="Times New Roman" charset="0"/>
                <a:cs typeface="Times New Roman" charset="0"/>
              </a:rPr>
              <a:t>: </a:t>
            </a:r>
            <a:r>
              <a:rPr lang="en-US" sz="3400" dirty="0">
                <a:latin typeface="Times New Roman" charset="0"/>
                <a:ea typeface="Times New Roman" charset="0"/>
                <a:cs typeface="Times New Roman" charset="0"/>
              </a:rPr>
              <a:t>A correlation was completed to determine the association between </a:t>
            </a:r>
            <a:r>
              <a:rPr lang="en-US" sz="3400" dirty="0" smtClean="0">
                <a:latin typeface="Times New Roman" charset="0"/>
                <a:ea typeface="Times New Roman" charset="0"/>
                <a:cs typeface="Times New Roman" charset="0"/>
              </a:rPr>
              <a:t>physical activity and both overall </a:t>
            </a:r>
            <a:r>
              <a:rPr lang="en-US" sz="3400" dirty="0">
                <a:latin typeface="Times New Roman" charset="0"/>
                <a:ea typeface="Times New Roman" charset="0"/>
                <a:cs typeface="Times New Roman" charset="0"/>
              </a:rPr>
              <a:t>academic engagement and each of the </a:t>
            </a:r>
            <a:r>
              <a:rPr lang="en-US" sz="3400" dirty="0" smtClean="0">
                <a:latin typeface="Times New Roman" charset="0"/>
                <a:ea typeface="Times New Roman" charset="0"/>
                <a:cs typeface="Times New Roman" charset="0"/>
              </a:rPr>
              <a:t>four factors </a:t>
            </a:r>
            <a:r>
              <a:rPr lang="en-US" sz="3400" dirty="0">
                <a:latin typeface="Times New Roman" charset="0"/>
                <a:ea typeface="Times New Roman" charset="0"/>
                <a:cs typeface="Times New Roman" charset="0"/>
              </a:rPr>
              <a:t>of </a:t>
            </a:r>
            <a:r>
              <a:rPr lang="en-US" sz="3400" dirty="0" smtClean="0">
                <a:latin typeface="Times New Roman" charset="0"/>
                <a:ea typeface="Times New Roman" charset="0"/>
                <a:cs typeface="Times New Roman" charset="0"/>
              </a:rPr>
              <a:t>AE.  The score for physical activity was obtained by combining </a:t>
            </a:r>
            <a:r>
              <a:rPr lang="en-US" sz="3400" dirty="0">
                <a:latin typeface="Times New Roman" charset="0"/>
                <a:ea typeface="Times New Roman" charset="0"/>
                <a:cs typeface="Times New Roman" charset="0"/>
              </a:rPr>
              <a:t>the </a:t>
            </a:r>
            <a:r>
              <a:rPr lang="en-US" sz="3400" dirty="0" smtClean="0">
                <a:latin typeface="Times New Roman" charset="0"/>
                <a:ea typeface="Times New Roman" charset="0"/>
                <a:cs typeface="Times New Roman" charset="0"/>
              </a:rPr>
              <a:t>scores from </a:t>
            </a:r>
            <a:r>
              <a:rPr lang="en-US" sz="3400" dirty="0">
                <a:latin typeface="Times New Roman" charset="0"/>
                <a:ea typeface="Times New Roman" charset="0"/>
                <a:cs typeface="Times New Roman" charset="0"/>
              </a:rPr>
              <a:t>the three levels of </a:t>
            </a:r>
            <a:r>
              <a:rPr lang="en-US" sz="3400" dirty="0" smtClean="0">
                <a:latin typeface="Times New Roman" charset="0"/>
                <a:ea typeface="Times New Roman" charset="0"/>
                <a:cs typeface="Times New Roman" charset="0"/>
              </a:rPr>
              <a:t>physical </a:t>
            </a:r>
            <a:r>
              <a:rPr lang="en-US" sz="3400" dirty="0">
                <a:latin typeface="Times New Roman" charset="0"/>
                <a:ea typeface="Times New Roman" charset="0"/>
                <a:cs typeface="Times New Roman" charset="0"/>
              </a:rPr>
              <a:t>activity (strenuous, moderate, mild) </a:t>
            </a:r>
            <a:r>
              <a:rPr lang="en-US" sz="3400" dirty="0" smtClean="0">
                <a:latin typeface="Times New Roman" charset="0"/>
                <a:ea typeface="Times New Roman" charset="0"/>
                <a:cs typeface="Times New Roman" charset="0"/>
              </a:rPr>
              <a:t>and using </a:t>
            </a:r>
            <a:r>
              <a:rPr lang="en-US" sz="3400" dirty="0">
                <a:latin typeface="Times New Roman" charset="0"/>
                <a:ea typeface="Times New Roman" charset="0"/>
                <a:cs typeface="Times New Roman" charset="0"/>
              </a:rPr>
              <a:t>a weighted sum </a:t>
            </a:r>
            <a:r>
              <a:rPr lang="en-US" sz="3400" dirty="0" smtClean="0">
                <a:latin typeface="Times New Roman" charset="0"/>
                <a:ea typeface="Times New Roman" charset="0"/>
                <a:cs typeface="Times New Roman" charset="0"/>
              </a:rPr>
              <a:t>with </a:t>
            </a:r>
            <a:r>
              <a:rPr lang="en-US" sz="3400" dirty="0">
                <a:latin typeface="Times New Roman" charset="0"/>
                <a:ea typeface="Times New Roman" charset="0"/>
                <a:cs typeface="Times New Roman" charset="0"/>
              </a:rPr>
              <a:t>the individual weights outlined </a:t>
            </a:r>
            <a:r>
              <a:rPr lang="en-US" sz="3400" dirty="0" smtClean="0">
                <a:latin typeface="Times New Roman" charset="0"/>
                <a:ea typeface="Times New Roman" charset="0"/>
                <a:cs typeface="Times New Roman" charset="0"/>
              </a:rPr>
              <a:t>by Godin and Shephard </a:t>
            </a:r>
            <a:r>
              <a:rPr lang="en-US" sz="3400" dirty="0">
                <a:latin typeface="Times New Roman" charset="0"/>
                <a:ea typeface="Times New Roman" charset="0"/>
                <a:cs typeface="Times New Roman" charset="0"/>
              </a:rPr>
              <a:t>(1985). </a:t>
            </a:r>
            <a:endParaRPr lang="en-US" sz="3400" dirty="0" smtClean="0">
              <a:latin typeface="Times New Roman" charset="0"/>
              <a:ea typeface="Times New Roman" charset="0"/>
              <a:cs typeface="Times New Roman" charset="0"/>
            </a:endParaRP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algn="ctr" defTabSz="914400">
              <a:spcBef>
                <a:spcPts val="0"/>
              </a:spcBef>
              <a:spcAft>
                <a:spcPts val="0"/>
              </a:spcAft>
              <a:buClrTx/>
              <a:buSzTx/>
              <a:buNone/>
            </a:pPr>
            <a:r>
              <a:rPr lang="en-US" sz="2600" dirty="0" smtClean="0">
                <a:latin typeface="Times New Roman" charset="0"/>
                <a:ea typeface="Times New Roman" charset="0"/>
                <a:cs typeface="Times New Roman" charset="0"/>
              </a:rPr>
              <a:t>Weekly leisure activity = (9 X Strenuous) + (5 X Moderate) + (3 X Light)</a:t>
            </a:r>
          </a:p>
          <a:p>
            <a:pPr marL="0" indent="0" defTabSz="914400">
              <a:spcBef>
                <a:spcPts val="0"/>
              </a:spcBef>
              <a:spcAft>
                <a:spcPts val="0"/>
              </a:spcAft>
              <a:buClrTx/>
              <a:buSzTx/>
              <a:buNone/>
            </a:pPr>
            <a:endParaRPr lang="en-US" sz="3600" dirty="0" smtClean="0">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a:t>
            </a: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986284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b="1" dirty="0"/>
              <a:t>Intrinsic ("micro") versus Extrinsic ("macro") Characteristics</a:t>
            </a:r>
            <a:endParaRPr lang="en-US" b="1" dirty="0">
              <a:solidFill>
                <a:schemeClr val="tx1"/>
              </a:solidFill>
            </a:endParaRPr>
          </a:p>
          <a:p>
            <a:pPr marL="629920" lvl="1" indent="-305435"/>
            <a:r>
              <a:rPr lang="en-US" b="1" dirty="0"/>
              <a:t>Macro Example: Teacher/Student Relations</a:t>
            </a:r>
          </a:p>
          <a:p>
            <a:pPr marL="629920" lvl="1" indent="-305435"/>
            <a:r>
              <a:rPr lang="en-US" b="1" dirty="0"/>
              <a:t>Micro Example: Mood, Motivation, Executive Functioning</a:t>
            </a:r>
          </a:p>
          <a:p>
            <a:pPr marL="324485" lvl="1" indent="0">
              <a:buNone/>
            </a:pPr>
            <a:endParaRPr lang="en-US" dirty="0"/>
          </a:p>
          <a:p>
            <a:pPr marL="305435" indent="-305435"/>
            <a:r>
              <a:rPr lang="en-US" sz="4000" b="1" dirty="0">
                <a:solidFill>
                  <a:schemeClr val="accent1"/>
                </a:solidFill>
              </a:rPr>
              <a:t>Handelsman et al. (2005) - Developed inventory of academic engagement called the Student Course Engagement Questionnaire (SCEQ)</a:t>
            </a:r>
          </a:p>
          <a:p>
            <a:pPr marL="629920" lvl="1" indent="-305435"/>
            <a:r>
              <a:rPr lang="en-US" sz="3600" b="1" dirty="0">
                <a:solidFill>
                  <a:schemeClr val="accent2"/>
                </a:solidFill>
              </a:rPr>
              <a:t>Evaluated engagement from the micro perspective</a:t>
            </a:r>
          </a:p>
          <a:p>
            <a:pPr marL="629920" lvl="1" indent="-305435"/>
            <a:r>
              <a:rPr lang="en-US" sz="3600" b="1" dirty="0">
                <a:solidFill>
                  <a:schemeClr val="accent2"/>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5562853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479065567"/>
              </p:ext>
            </p:extLst>
          </p:nvPr>
        </p:nvGraphicFramePr>
        <p:xfrm>
          <a:off x="195071" y="694945"/>
          <a:ext cx="11875010" cy="6171836"/>
        </p:xfrm>
        <a:graphic>
          <a:graphicData uri="http://schemas.openxmlformats.org/drawingml/2006/table">
            <a:tbl>
              <a:tblPr firstRow="1" firstCol="1" bandRow="1">
                <a:tableStyleId>{5C22544A-7EE6-4342-B048-85BDC9FD1C3A}</a:tableStyleId>
              </a:tblPr>
              <a:tblGrid>
                <a:gridCol w="2535251"/>
                <a:gridCol w="1629534"/>
                <a:gridCol w="1092625"/>
                <a:gridCol w="1091592"/>
                <a:gridCol w="1092625"/>
                <a:gridCol w="1091592"/>
                <a:gridCol w="1092625"/>
                <a:gridCol w="1091592"/>
                <a:gridCol w="1092625"/>
                <a:gridCol w="64949"/>
              </a:tblGrid>
              <a:tr h="847252">
                <a:tc gridSpan="9">
                  <a:txBody>
                    <a:bodyPr/>
                    <a:lstStyle/>
                    <a:p>
                      <a:pPr marL="0" marR="0" indent="0">
                        <a:lnSpc>
                          <a:spcPct val="200000"/>
                        </a:lnSpc>
                        <a:spcBef>
                          <a:spcPts val="0"/>
                        </a:spcBef>
                        <a:spcAft>
                          <a:spcPts val="0"/>
                        </a:spcAft>
                      </a:pPr>
                      <a:r>
                        <a:rPr lang="en-US" sz="1800" kern="100" dirty="0" smtClean="0">
                          <a:effectLst/>
                        </a:rPr>
                        <a:t>Pearson </a:t>
                      </a:r>
                      <a:r>
                        <a:rPr lang="en-US" sz="1800" kern="100" dirty="0">
                          <a:effectLst/>
                        </a:rPr>
                        <a:t>product-moment correlations</a:t>
                      </a:r>
                      <a:r>
                        <a:rPr lang="en-US" sz="1800" kern="100" dirty="0" smtClean="0">
                          <a:effectLst/>
                        </a:rPr>
                        <a:t>.</a:t>
                      </a:r>
                      <a:r>
                        <a:rPr lang="en-US" sz="1800" kern="100" dirty="0">
                          <a:effectLst/>
                        </a:rPr>
                        <a:t> </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r h="636547">
                <a:tc>
                  <a:txBody>
                    <a:bodyPr/>
                    <a:lstStyle/>
                    <a:p>
                      <a:pPr marL="0" marR="0" indent="457200">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71755" marR="71755" indent="0">
                        <a:lnSpc>
                          <a:spcPct val="200000"/>
                        </a:lnSpc>
                        <a:spcBef>
                          <a:spcPts val="0"/>
                        </a:spcBef>
                        <a:spcAft>
                          <a:spcPts val="0"/>
                        </a:spcAft>
                      </a:pPr>
                      <a:r>
                        <a:rPr lang="en-US" sz="1400" kern="100" dirty="0">
                          <a:effectLst/>
                        </a:rPr>
                        <a:t>AE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Skills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Emot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Part/int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Perf</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400" kern="100">
                          <a:effectLst/>
                        </a:rPr>
                        <a:t>Stress</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71755" marR="71755" indent="0">
                        <a:lnSpc>
                          <a:spcPct val="200000"/>
                        </a:lnSpc>
                        <a:spcBef>
                          <a:spcPts val="0"/>
                        </a:spcBef>
                        <a:spcAft>
                          <a:spcPts val="0"/>
                        </a:spcAft>
                      </a:pPr>
                      <a:r>
                        <a:rPr lang="en-US" sz="1400" kern="100">
                          <a:effectLst/>
                        </a:rPr>
                        <a:t>SH</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71755" indent="0">
                        <a:lnSpc>
                          <a:spcPct val="200000"/>
                        </a:lnSpc>
                        <a:spcBef>
                          <a:spcPts val="0"/>
                        </a:spcBef>
                        <a:spcAft>
                          <a:spcPts val="0"/>
                        </a:spcAft>
                      </a:pPr>
                      <a:r>
                        <a:rPr lang="en-US" sz="1200" kern="100" dirty="0">
                          <a:effectLst/>
                        </a:rPr>
                        <a:t>Exercise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vert="vert27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69616">
                <a:tc>
                  <a:txBody>
                    <a:bodyPr/>
                    <a:lstStyle/>
                    <a:p>
                      <a:pPr marL="0" marR="0" indent="0">
                        <a:lnSpc>
                          <a:spcPct val="200000"/>
                        </a:lnSpc>
                        <a:spcBef>
                          <a:spcPts val="0"/>
                        </a:spcBef>
                        <a:spcAft>
                          <a:spcPts val="0"/>
                        </a:spcAft>
                      </a:pPr>
                      <a:r>
                        <a:rPr lang="en-US" sz="1200" kern="100">
                          <a:effectLst/>
                        </a:rPr>
                        <a:t>Total Academic Engagement (AE)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endParaRPr lang="en-US" sz="140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200" kern="10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182880" marR="0" indent="0">
                        <a:lnSpc>
                          <a:spcPct val="200000"/>
                        </a:lnSpc>
                        <a:spcBef>
                          <a:spcPts val="0"/>
                        </a:spcBef>
                        <a:spcAft>
                          <a:spcPts val="0"/>
                        </a:spcAft>
                      </a:pPr>
                      <a:r>
                        <a:rPr lang="en-US" sz="1400" kern="100" dirty="0">
                          <a:effectLst/>
                        </a:rPr>
                        <a:t>Skills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8901">
                <a:tc>
                  <a:txBody>
                    <a:bodyPr/>
                    <a:lstStyle/>
                    <a:p>
                      <a:pPr marL="182880" marR="0" indent="0">
                        <a:lnSpc>
                          <a:spcPct val="200000"/>
                        </a:lnSpc>
                        <a:spcBef>
                          <a:spcPts val="0"/>
                        </a:spcBef>
                        <a:spcAft>
                          <a:spcPts val="0"/>
                        </a:spcAft>
                      </a:pPr>
                      <a:r>
                        <a:rPr lang="en-US" sz="1400" kern="100" dirty="0">
                          <a:effectLst/>
                        </a:rPr>
                        <a:t>Emotional</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182880" marR="0" indent="0">
                        <a:lnSpc>
                          <a:spcPct val="200000"/>
                        </a:lnSpc>
                        <a:spcBef>
                          <a:spcPts val="0"/>
                        </a:spcBef>
                        <a:spcAft>
                          <a:spcPts val="0"/>
                        </a:spcAft>
                      </a:pPr>
                      <a:r>
                        <a:rPr lang="en-US" sz="1400" kern="100" dirty="0">
                          <a:effectLst/>
                        </a:rPr>
                        <a:t>Participation/interaction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182880" marR="0" indent="0">
                        <a:lnSpc>
                          <a:spcPct val="200000"/>
                        </a:lnSpc>
                        <a:spcBef>
                          <a:spcPts val="0"/>
                        </a:spcBef>
                        <a:spcAft>
                          <a:spcPts val="0"/>
                        </a:spcAft>
                      </a:pPr>
                      <a:r>
                        <a:rPr lang="en-US" sz="1400" kern="100" dirty="0">
                          <a:effectLst/>
                        </a:rPr>
                        <a:t>Performance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a:effectLst/>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0" marR="0" indent="0">
                        <a:lnSpc>
                          <a:spcPct val="200000"/>
                        </a:lnSpc>
                        <a:spcBef>
                          <a:spcPts val="0"/>
                        </a:spcBef>
                        <a:spcAft>
                          <a:spcPts val="0"/>
                        </a:spcAft>
                      </a:pPr>
                      <a:r>
                        <a:rPr lang="en-US" sz="1400" kern="100" dirty="0">
                          <a:effectLst/>
                        </a:rPr>
                        <a:t>Stress</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-.03</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-.21*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gn="ctr">
                        <a:lnSpc>
                          <a:spcPct val="200000"/>
                        </a:lnSpc>
                        <a:spcBef>
                          <a:spcPts val="0"/>
                        </a:spcBef>
                        <a:spcAft>
                          <a:spcPts val="0"/>
                        </a:spcAft>
                      </a:pPr>
                      <a:r>
                        <a:rPr lang="en-US" sz="1400" kern="100" dirty="0">
                          <a:effectLst/>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0" marR="0" indent="0">
                        <a:lnSpc>
                          <a:spcPct val="200000"/>
                        </a:lnSpc>
                        <a:spcBef>
                          <a:spcPts val="0"/>
                        </a:spcBef>
                        <a:spcAft>
                          <a:spcPts val="0"/>
                        </a:spcAft>
                      </a:pPr>
                      <a:r>
                        <a:rPr lang="en-US" sz="1400" kern="100" dirty="0">
                          <a:effectLst/>
                        </a:rPr>
                        <a:t>Sleep Hygiene (SH)</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.25**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.35***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.05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.10</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.21*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0" kern="100" dirty="0" smtClean="0">
                          <a:solidFill>
                            <a:schemeClr val="tx1"/>
                          </a:solidFill>
                          <a:effectLst/>
                        </a:rPr>
                        <a:t>-.31***</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endParaRPr lang="en-US" sz="1400" dirty="0">
                        <a:effectLst/>
                        <a:latin typeface="Times New Roman" panose="02020603050405020304" pitchFamily="18" charset="0"/>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0" marR="0" indent="0">
                        <a:lnSpc>
                          <a:spcPct val="200000"/>
                        </a:lnSpc>
                        <a:spcBef>
                          <a:spcPts val="0"/>
                        </a:spcBef>
                        <a:spcAft>
                          <a:spcPts val="0"/>
                        </a:spcAft>
                      </a:pPr>
                      <a:r>
                        <a:rPr lang="en-US" sz="1400" kern="100" dirty="0">
                          <a:effectLst/>
                        </a:rPr>
                        <a:t>Exercise</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.09</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.07</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.18</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.04</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.11</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b="1" kern="100" dirty="0" smtClean="0">
                          <a:solidFill>
                            <a:srgbClr val="C00000"/>
                          </a:solidFill>
                          <a:effectLst/>
                        </a:rPr>
                        <a:t>-.06</a:t>
                      </a:r>
                      <a:endParaRPr lang="en-US" sz="1400" b="1" kern="100" dirty="0">
                        <a:solidFill>
                          <a:srgbClr val="C0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93588">
                <a:tc>
                  <a:txBody>
                    <a:bodyPr/>
                    <a:lstStyle/>
                    <a:p>
                      <a:pPr marL="0" marR="0" indent="0">
                        <a:lnSpc>
                          <a:spcPct val="200000"/>
                        </a:lnSpc>
                        <a:spcBef>
                          <a:spcPts val="0"/>
                        </a:spcBef>
                        <a:spcAft>
                          <a:spcPts val="0"/>
                        </a:spcAft>
                      </a:pPr>
                      <a:r>
                        <a:rPr lang="en-US" sz="1400" kern="100" dirty="0">
                          <a:effectLst/>
                        </a:rPr>
                        <a:t>Mean</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45.92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17.30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9.99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10.54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8.19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43.04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41.33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46.86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44531">
                <a:tc>
                  <a:txBody>
                    <a:bodyPr/>
                    <a:lstStyle/>
                    <a:p>
                      <a:pPr marL="0" marR="0" indent="0">
                        <a:lnSpc>
                          <a:spcPct val="200000"/>
                        </a:lnSpc>
                        <a:spcBef>
                          <a:spcPts val="0"/>
                        </a:spcBef>
                        <a:spcAft>
                          <a:spcPts val="0"/>
                        </a:spcAft>
                      </a:pPr>
                      <a:r>
                        <a:rPr lang="en-US" sz="1400" kern="100" dirty="0">
                          <a:effectLst/>
                        </a:rPr>
                        <a:t>SD</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tc>
                <a:tc>
                  <a:txBody>
                    <a:bodyPr/>
                    <a:lstStyle/>
                    <a:p>
                      <a:pPr marL="0" marR="0" indent="0" algn="ctr">
                        <a:lnSpc>
                          <a:spcPct val="200000"/>
                        </a:lnSpc>
                        <a:spcBef>
                          <a:spcPts val="0"/>
                        </a:spcBef>
                        <a:spcAft>
                          <a:spcPts val="0"/>
                        </a:spcAft>
                      </a:pPr>
                      <a:r>
                        <a:rPr lang="en-US" sz="1400" kern="100">
                          <a:effectLst/>
                        </a:rPr>
                        <a:t>7.14</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2.99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2.51</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2.86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11.53</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a:effectLst/>
                        </a:rPr>
                        <a:t>6.09</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0" algn="ctr">
                        <a:lnSpc>
                          <a:spcPct val="200000"/>
                        </a:lnSpc>
                        <a:spcBef>
                          <a:spcPts val="0"/>
                        </a:spcBef>
                        <a:spcAft>
                          <a:spcPts val="0"/>
                        </a:spcAft>
                      </a:pPr>
                      <a:r>
                        <a:rPr lang="en-US" sz="1400" kern="100" dirty="0">
                          <a:effectLst/>
                        </a:rPr>
                        <a:t>14.83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6489" marR="46489" marT="0" marB="0" anchor="ctr"/>
                </a:tc>
                <a:tc>
                  <a:txBody>
                    <a:bodyPr/>
                    <a:lstStyle/>
                    <a:p>
                      <a:pPr marL="0" marR="0" indent="457200">
                        <a:lnSpc>
                          <a:spcPct val="200000"/>
                        </a:lnSpc>
                        <a:spcBef>
                          <a:spcPts val="0"/>
                        </a:spcBef>
                        <a:spcAft>
                          <a:spcPts val="0"/>
                        </a:spcAft>
                      </a:pPr>
                      <a:r>
                        <a:rPr lang="en-US" sz="800" kern="100">
                          <a:effectLst/>
                        </a:rPr>
                        <a:t> </a:t>
                      </a:r>
                      <a:endParaRPr lang="en-US" sz="8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37361">
                <a:tc gridSpan="9">
                  <a:txBody>
                    <a:bodyPr/>
                    <a:lstStyle/>
                    <a:p>
                      <a:pPr marL="0" marR="0" indent="0">
                        <a:lnSpc>
                          <a:spcPct val="200000"/>
                        </a:lnSpc>
                        <a:spcBef>
                          <a:spcPts val="0"/>
                        </a:spcBef>
                        <a:spcAft>
                          <a:spcPts val="0"/>
                        </a:spcAft>
                      </a:pPr>
                      <a:r>
                        <a:rPr lang="en-US" sz="1200" kern="100" dirty="0">
                          <a:effectLst/>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43659" marR="43659" marT="0" marB="0" anchor="b"/>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457200">
                        <a:lnSpc>
                          <a:spcPct val="200000"/>
                        </a:lnSpc>
                        <a:spcBef>
                          <a:spcPts val="0"/>
                        </a:spcBef>
                        <a:spcAft>
                          <a:spcPts val="0"/>
                        </a:spcAft>
                      </a:pPr>
                      <a:r>
                        <a:rPr lang="en-US" sz="600" kern="100" dirty="0">
                          <a:effectLst/>
                        </a:rPr>
                        <a:t> </a:t>
                      </a:r>
                      <a:endParaRPr lang="en-US" sz="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r>
            </a:tbl>
          </a:graphicData>
        </a:graphic>
      </p:graphicFrame>
    </p:spTree>
    <p:extLst>
      <p:ext uri="{BB962C8B-B14F-4D97-AF65-F5344CB8AC3E}">
        <p14:creationId xmlns:p14="http://schemas.microsoft.com/office/powerpoint/2010/main" val="1479633062"/>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1864426"/>
            <a:ext cx="11029615" cy="4815774"/>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dirty="0" smtClean="0">
                <a:solidFill>
                  <a:schemeClr val="accent6"/>
                </a:solidFill>
                <a:latin typeface="Times New Roman" charset="0"/>
                <a:ea typeface="Times New Roman" charset="0"/>
                <a:cs typeface="Times New Roman" charset="0"/>
              </a:rPr>
              <a:t>Research Question 5: </a:t>
            </a:r>
            <a:r>
              <a:rPr lang="en-US" sz="3600" b="1" dirty="0">
                <a:solidFill>
                  <a:schemeClr val="accent6"/>
                </a:solidFill>
                <a:latin typeface="Times New Roman" charset="0"/>
                <a:ea typeface="Times New Roman" charset="0"/>
                <a:cs typeface="Times New Roman" charset="0"/>
              </a:rPr>
              <a:t>Does exercise moderate the </a:t>
            </a:r>
            <a:r>
              <a:rPr lang="en-US" sz="3600" b="1" dirty="0" smtClean="0">
                <a:solidFill>
                  <a:schemeClr val="accent6"/>
                </a:solidFill>
                <a:latin typeface="Times New Roman" charset="0"/>
                <a:ea typeface="Times New Roman" charset="0"/>
                <a:cs typeface="Times New Roman" charset="0"/>
              </a:rPr>
              <a:t>relationship </a:t>
            </a:r>
            <a:r>
              <a:rPr lang="en-US" sz="3600" b="1" dirty="0">
                <a:solidFill>
                  <a:schemeClr val="accent6"/>
                </a:solidFill>
                <a:latin typeface="Times New Roman" charset="0"/>
                <a:ea typeface="Times New Roman" charset="0"/>
                <a:cs typeface="Times New Roman" charset="0"/>
              </a:rPr>
              <a:t>between stressful life events and </a:t>
            </a:r>
            <a:r>
              <a:rPr lang="en-US" sz="3600" b="1" dirty="0" smtClean="0">
                <a:solidFill>
                  <a:schemeClr val="accent6"/>
                </a:solidFill>
                <a:latin typeface="Times New Roman" charset="0"/>
                <a:ea typeface="Times New Roman" charset="0"/>
                <a:cs typeface="Times New Roman" charset="0"/>
              </a:rPr>
              <a:t>academic engagement</a:t>
            </a:r>
            <a:r>
              <a:rPr lang="en-US" sz="3600" b="1" dirty="0">
                <a:solidFill>
                  <a:schemeClr val="accent6"/>
                </a:solidFill>
                <a:latin typeface="Times New Roman" charset="0"/>
                <a:ea typeface="Times New Roman" charset="0"/>
                <a:cs typeface="Times New Roman" charset="0"/>
              </a:rPr>
              <a:t>?</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324000" lvl="1" indent="0" defTabSz="914400">
              <a:spcBef>
                <a:spcPts val="0"/>
              </a:spcBef>
              <a:spcAft>
                <a:spcPts val="0"/>
              </a:spcAft>
              <a:buClrTx/>
              <a:buSzTx/>
              <a:buNone/>
            </a:pPr>
            <a:r>
              <a:rPr lang="en-US" sz="3400" b="1" dirty="0" smtClean="0">
                <a:latin typeface="Times New Roman" charset="0"/>
                <a:ea typeface="Times New Roman" charset="0"/>
                <a:cs typeface="Times New Roman" charset="0"/>
              </a:rPr>
              <a:t>Data </a:t>
            </a:r>
            <a:r>
              <a:rPr lang="en-US" sz="3400" b="1" dirty="0">
                <a:latin typeface="Times New Roman" charset="0"/>
                <a:ea typeface="Times New Roman" charset="0"/>
                <a:cs typeface="Times New Roman" charset="0"/>
              </a:rPr>
              <a:t>analysis 5</a:t>
            </a:r>
            <a:r>
              <a:rPr lang="en-US" sz="3400" b="1" dirty="0" smtClean="0">
                <a:latin typeface="Times New Roman" charset="0"/>
                <a:ea typeface="Times New Roman" charset="0"/>
                <a:cs typeface="Times New Roman" charset="0"/>
              </a:rPr>
              <a:t>: </a:t>
            </a:r>
            <a:r>
              <a:rPr lang="en-US" sz="3300" dirty="0" smtClean="0">
                <a:latin typeface="Times New Roman" charset="0"/>
                <a:ea typeface="Times New Roman" charset="0"/>
                <a:cs typeface="Times New Roman" charset="0"/>
              </a:rPr>
              <a:t>I evaluated this </a:t>
            </a:r>
            <a:r>
              <a:rPr lang="en-US" sz="3300" dirty="0">
                <a:latin typeface="Times New Roman" charset="0"/>
                <a:ea typeface="Times New Roman" charset="0"/>
                <a:cs typeface="Times New Roman" charset="0"/>
              </a:rPr>
              <a:t>hypothesis </a:t>
            </a:r>
            <a:r>
              <a:rPr lang="en-US" sz="3300" dirty="0" smtClean="0">
                <a:latin typeface="Times New Roman" charset="0"/>
                <a:ea typeface="Times New Roman" charset="0"/>
                <a:cs typeface="Times New Roman" charset="0"/>
              </a:rPr>
              <a:t>using</a:t>
            </a:r>
            <a:r>
              <a:rPr lang="en-US" sz="3300" dirty="0">
                <a:latin typeface="Times New Roman" charset="0"/>
                <a:ea typeface="Times New Roman" charset="0"/>
                <a:cs typeface="Times New Roman" charset="0"/>
              </a:rPr>
              <a:t> </a:t>
            </a:r>
            <a:r>
              <a:rPr lang="en-US" sz="3300" dirty="0" smtClean="0">
                <a:latin typeface="Times New Roman" charset="0"/>
                <a:ea typeface="Times New Roman" charset="0"/>
                <a:cs typeface="Times New Roman" charset="0"/>
              </a:rPr>
              <a:t>a moderation </a:t>
            </a:r>
            <a:r>
              <a:rPr lang="en-US" sz="3300" dirty="0">
                <a:latin typeface="Times New Roman" charset="0"/>
                <a:ea typeface="Times New Roman" charset="0"/>
                <a:cs typeface="Times New Roman" charset="0"/>
              </a:rPr>
              <a:t>model as described in Muller et al. (2005</a:t>
            </a:r>
            <a:r>
              <a:rPr lang="en-US" sz="3300" dirty="0" smtClean="0">
                <a:latin typeface="Times New Roman" charset="0"/>
                <a:ea typeface="Times New Roman" charset="0"/>
                <a:cs typeface="Times New Roman" charset="0"/>
              </a:rPr>
              <a:t>). </a:t>
            </a:r>
            <a:r>
              <a:rPr lang="en-US" sz="3300" dirty="0">
                <a:latin typeface="Times New Roman" charset="0"/>
                <a:ea typeface="Times New Roman" charset="0"/>
                <a:cs typeface="Times New Roman" charset="0"/>
              </a:rPr>
              <a:t>I </a:t>
            </a:r>
            <a:r>
              <a:rPr lang="en-US" sz="3300" dirty="0" smtClean="0">
                <a:latin typeface="Times New Roman" charset="0"/>
                <a:ea typeface="Times New Roman" charset="0"/>
                <a:cs typeface="Times New Roman" charset="0"/>
              </a:rPr>
              <a:t>modeled </a:t>
            </a:r>
            <a:r>
              <a:rPr lang="en-US" sz="3300" dirty="0">
                <a:latin typeface="Times New Roman" charset="0"/>
                <a:ea typeface="Times New Roman" charset="0"/>
                <a:cs typeface="Times New Roman" charset="0"/>
              </a:rPr>
              <a:t>academic engagement as a function of stressful </a:t>
            </a:r>
            <a:r>
              <a:rPr lang="en-US" sz="3300" dirty="0" smtClean="0">
                <a:latin typeface="Times New Roman" charset="0"/>
                <a:ea typeface="Times New Roman" charset="0"/>
                <a:cs typeface="Times New Roman" charset="0"/>
              </a:rPr>
              <a:t>life </a:t>
            </a:r>
            <a:r>
              <a:rPr lang="en-US" sz="3300" dirty="0">
                <a:latin typeface="Times New Roman" charset="0"/>
                <a:ea typeface="Times New Roman" charset="0"/>
                <a:cs typeface="Times New Roman" charset="0"/>
              </a:rPr>
              <a:t>events, strenuous exercise, and their interaction. </a:t>
            </a:r>
            <a:endParaRPr lang="en-US" sz="33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6829350"/>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297808994"/>
              </p:ext>
            </p:extLst>
          </p:nvPr>
        </p:nvGraphicFramePr>
        <p:xfrm>
          <a:off x="938782" y="859803"/>
          <a:ext cx="10275317" cy="5663826"/>
        </p:xfrm>
        <a:graphic>
          <a:graphicData uri="http://schemas.openxmlformats.org/drawingml/2006/table">
            <a:tbl>
              <a:tblPr firstRow="1" firstCol="1" bandRow="1">
                <a:tableStyleId>{5C22544A-7EE6-4342-B048-85BDC9FD1C3A}</a:tableStyleId>
              </a:tblPr>
              <a:tblGrid>
                <a:gridCol w="5460122"/>
                <a:gridCol w="1830696"/>
                <a:gridCol w="1536700"/>
                <a:gridCol w="1447799"/>
              </a:tblGrid>
              <a:tr h="836162">
                <a:tc gridSpan="4">
                  <a:txBody>
                    <a:bodyPr/>
                    <a:lstStyle/>
                    <a:p>
                      <a:pPr marL="0" marR="0" indent="0">
                        <a:lnSpc>
                          <a:spcPct val="100000"/>
                        </a:lnSpc>
                        <a:spcBef>
                          <a:spcPts val="0"/>
                        </a:spcBef>
                        <a:spcAft>
                          <a:spcPts val="0"/>
                        </a:spcAft>
                      </a:pPr>
                      <a:r>
                        <a:rPr lang="en-US" sz="2000" kern="100" dirty="0" smtClean="0">
                          <a:effectLst/>
                          <a:latin typeface="Times New Roman" panose="02020603050405020304" pitchFamily="18" charset="0"/>
                          <a:cs typeface="Times New Roman" panose="02020603050405020304" pitchFamily="18" charset="0"/>
                        </a:rPr>
                        <a:t>Moderation </a:t>
                      </a:r>
                      <a:r>
                        <a:rPr lang="en-US" sz="2000" kern="100" dirty="0">
                          <a:effectLst/>
                          <a:latin typeface="Times New Roman" panose="02020603050405020304" pitchFamily="18" charset="0"/>
                          <a:cs typeface="Times New Roman" panose="02020603050405020304" pitchFamily="18" charset="0"/>
                        </a:rPr>
                        <a:t>analyses for effect of exercise as moderator in relationship between stress and AE/factors</a:t>
                      </a:r>
                      <a:r>
                        <a:rPr lang="en-US" sz="2000" kern="100" dirty="0" smtClean="0">
                          <a:effectLst/>
                          <a:latin typeface="Times New Roman" panose="02020603050405020304" pitchFamily="18" charset="0"/>
                          <a:cs typeface="Times New Roman" panose="02020603050405020304" pitchFamily="18" charset="0"/>
                        </a:rPr>
                        <a:t>.</a:t>
                      </a:r>
                      <a:r>
                        <a:rPr lang="en-US" sz="2000" kern="100" dirty="0">
                          <a:effectLst/>
                          <a:latin typeface="Times New Roman" panose="02020603050405020304" pitchFamily="18" charset="0"/>
                          <a:cs typeface="Times New Roman" panose="02020603050405020304" pitchFamily="18" charset="0"/>
                        </a:rPr>
                        <a:t> </a:t>
                      </a:r>
                      <a:endParaRPr lang="en-US" sz="20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tc>
                <a:tc hMerge="1">
                  <a:txBody>
                    <a:bodyPr/>
                    <a:lstStyle/>
                    <a:p>
                      <a:endParaRPr lang="en-US"/>
                    </a:p>
                  </a:txBody>
                  <a:tcPr/>
                </a:tc>
                <a:tc hMerge="1">
                  <a:txBody>
                    <a:bodyPr/>
                    <a:lstStyle/>
                    <a:p>
                      <a:endParaRPr lang="en-US"/>
                    </a:p>
                  </a:txBody>
                  <a:tcPr/>
                </a:tc>
                <a:tc hMerge="1">
                  <a:txBody>
                    <a:bodyPr/>
                    <a:lstStyle/>
                    <a:p>
                      <a:endParaRPr lang="en-US"/>
                    </a:p>
                  </a:txBody>
                  <a:tcPr/>
                </a:tc>
              </a:tr>
              <a:tr h="603458">
                <a:tc>
                  <a:txBody>
                    <a:bodyPr/>
                    <a:lstStyle/>
                    <a:p>
                      <a:pPr marL="0" marR="0" indent="45720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gridSpan="4">
                  <a:txBody>
                    <a:bodyPr/>
                    <a:lstStyle/>
                    <a:p>
                      <a:pPr marL="0" marR="0" lvl="0" indent="0" algn="l" defTabSz="457200" rtl="0" eaLnBrk="1" fontAlgn="auto" latinLnBrk="0" hangingPunct="1">
                        <a:lnSpc>
                          <a:spcPct val="200000"/>
                        </a:lnSpc>
                        <a:spcBef>
                          <a:spcPts val="0"/>
                        </a:spcBef>
                        <a:spcAft>
                          <a:spcPts val="0"/>
                        </a:spcAft>
                        <a:buClrTx/>
                        <a:buSzTx/>
                        <a:buFontTx/>
                        <a:buNone/>
                        <a:tabLst/>
                        <a:defRPr/>
                      </a:pPr>
                      <a:r>
                        <a:rPr lang="en-US" sz="1400" kern="100" dirty="0" smtClean="0">
                          <a:effectLst/>
                          <a:latin typeface="Times New Roman" panose="02020603050405020304" pitchFamily="18" charset="0"/>
                          <a:cs typeface="Times New Roman" panose="02020603050405020304" pitchFamily="18" charset="0"/>
                        </a:rPr>
                        <a:t>Model Y = </a:t>
                      </a:r>
                      <a:r>
                        <a:rPr lang="en-US" sz="1400" kern="100" dirty="0" smtClean="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smtClean="0">
                          <a:effectLst/>
                          <a:latin typeface="Times New Roman" panose="02020603050405020304" pitchFamily="18" charset="0"/>
                          <a:cs typeface="Times New Roman" panose="02020603050405020304" pitchFamily="18" charset="0"/>
                        </a:rPr>
                        <a:t>0</a:t>
                      </a:r>
                      <a:r>
                        <a:rPr lang="en-US" sz="1400" kern="100" dirty="0" smtClean="0">
                          <a:effectLst/>
                          <a:latin typeface="Times New Roman" panose="02020603050405020304" pitchFamily="18" charset="0"/>
                          <a:cs typeface="Times New Roman" panose="02020603050405020304" pitchFamily="18" charset="0"/>
                        </a:rPr>
                        <a:t> + </a:t>
                      </a:r>
                      <a:r>
                        <a:rPr lang="en-US" sz="1400" kern="100" dirty="0" smtClean="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smtClean="0">
                          <a:effectLst/>
                          <a:latin typeface="Times New Roman" panose="02020603050405020304" pitchFamily="18" charset="0"/>
                          <a:cs typeface="Times New Roman" panose="02020603050405020304" pitchFamily="18" charset="0"/>
                        </a:rPr>
                        <a:t>1</a:t>
                      </a:r>
                      <a:r>
                        <a:rPr lang="en-US" sz="1400" kern="100" dirty="0" smtClean="0">
                          <a:effectLst/>
                          <a:latin typeface="Times New Roman" panose="02020603050405020304" pitchFamily="18" charset="0"/>
                          <a:cs typeface="Times New Roman" panose="02020603050405020304" pitchFamily="18" charset="0"/>
                        </a:rPr>
                        <a:t> Stress + </a:t>
                      </a:r>
                      <a:r>
                        <a:rPr lang="en-US" sz="1400" kern="100" dirty="0" smtClean="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smtClean="0">
                          <a:effectLst/>
                          <a:latin typeface="Times New Roman" panose="02020603050405020304" pitchFamily="18" charset="0"/>
                          <a:cs typeface="Times New Roman" panose="02020603050405020304" pitchFamily="18" charset="0"/>
                        </a:rPr>
                        <a:t>2</a:t>
                      </a:r>
                      <a:r>
                        <a:rPr lang="en-US" sz="1400" kern="100" dirty="0" smtClean="0">
                          <a:effectLst/>
                          <a:latin typeface="Times New Roman" panose="02020603050405020304" pitchFamily="18" charset="0"/>
                          <a:cs typeface="Times New Roman" panose="02020603050405020304" pitchFamily="18" charset="0"/>
                        </a:rPr>
                        <a:t> Exercise + </a:t>
                      </a:r>
                      <a:r>
                        <a:rPr lang="en-US" sz="1400" kern="100" dirty="0" smtClean="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smtClean="0">
                          <a:effectLst/>
                          <a:latin typeface="Times New Roman" panose="02020603050405020304" pitchFamily="18" charset="0"/>
                          <a:cs typeface="Times New Roman" panose="02020603050405020304" pitchFamily="18" charset="0"/>
                        </a:rPr>
                        <a:t>3</a:t>
                      </a:r>
                      <a:r>
                        <a:rPr lang="en-US" sz="1400" kern="100" dirty="0" smtClean="0">
                          <a:effectLst/>
                          <a:latin typeface="Times New Roman" panose="02020603050405020304" pitchFamily="18" charset="0"/>
                          <a:cs typeface="Times New Roman" panose="02020603050405020304" pitchFamily="18" charset="0"/>
                        </a:rPr>
                        <a:t> Stress*Exercise + </a:t>
                      </a:r>
                      <a:r>
                        <a:rPr lang="en-US" sz="1400" kern="100" dirty="0" smtClean="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smtClean="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hMerge="1">
                  <a:txBody>
                    <a:bodyPr/>
                    <a:lstStyle/>
                    <a:p>
                      <a:endParaRPr lang="en-US"/>
                    </a:p>
                  </a:txBody>
                  <a:tcPr/>
                </a:tc>
                <a:tc hMerge="1">
                  <a:txBody>
                    <a:bodyPr/>
                    <a:lstStyle/>
                    <a:p>
                      <a:endParaRPr lang="en-US"/>
                    </a:p>
                  </a:txBody>
                  <a:tcPr/>
                </a:tc>
                <a:tc hMerge="1">
                  <a:txBody>
                    <a:bodyPr/>
                    <a:lstStyle/>
                    <a:p>
                      <a:endParaRPr lang="en-US"/>
                    </a:p>
                  </a:txBody>
                  <a:tcPr/>
                </a:tc>
              </a:tr>
              <a:tr h="603458">
                <a:tc>
                  <a:txBody>
                    <a:bodyPr/>
                    <a:lstStyle/>
                    <a:p>
                      <a:pPr marL="91440" marR="0" indent="0">
                        <a:lnSpc>
                          <a:spcPct val="200000"/>
                        </a:lnSpc>
                        <a:spcBef>
                          <a:spcPts val="0"/>
                        </a:spcBef>
                        <a:spcAft>
                          <a:spcPts val="0"/>
                        </a:spcAft>
                      </a:pPr>
                      <a:r>
                        <a:rPr lang="en-US" sz="1800" kern="100" dirty="0">
                          <a:effectLst/>
                          <a:latin typeface="Times New Roman" panose="02020603050405020304" pitchFamily="18" charset="0"/>
                          <a:cs typeface="Times New Roman" panose="02020603050405020304" pitchFamily="18" charset="0"/>
                        </a:rPr>
                        <a:t>Total Academic Engagement (Y)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.226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.285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-.006</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lvl="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Skills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-.034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.042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-.0005</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lvl="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Emotional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.094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.105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lvl="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Participation/interaction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171**</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141*</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b="1" kern="100" dirty="0">
                          <a:solidFill>
                            <a:srgbClr val="FF0000"/>
                          </a:solidFill>
                          <a:effectLst/>
                          <a:latin typeface="Times New Roman" panose="02020603050405020304" pitchFamily="18" charset="0"/>
                          <a:cs typeface="Times New Roman" panose="02020603050405020304" pitchFamily="18" charset="0"/>
                        </a:rPr>
                        <a:t>-.</a:t>
                      </a:r>
                      <a:r>
                        <a:rPr lang="en-US" sz="1400" b="1" kern="100" dirty="0" smtClean="0">
                          <a:solidFill>
                            <a:srgbClr val="FF0000"/>
                          </a:solidFill>
                          <a:effectLst/>
                          <a:latin typeface="Times New Roman" panose="02020603050405020304" pitchFamily="18" charset="0"/>
                          <a:cs typeface="Times New Roman" panose="02020603050405020304" pitchFamily="18" charset="0"/>
                        </a:rPr>
                        <a:t>003*</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a:txBody>
                    <a:bodyPr/>
                    <a:lstStyle/>
                    <a:p>
                      <a:pPr marL="182880" marR="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   Performance </a:t>
                      </a:r>
                      <a:r>
                        <a:rPr lang="en-US" sz="1800" kern="100" dirty="0">
                          <a:effectLst/>
                          <a:latin typeface="Times New Roman" panose="02020603050405020304" pitchFamily="18" charset="0"/>
                          <a:cs typeface="Times New Roman" panose="02020603050405020304" pitchFamily="18" charset="0"/>
                        </a:rPr>
                        <a:t>(Y)</a:t>
                      </a:r>
                      <a:endParaRPr lang="en-US" sz="18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-.019</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-.020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.0002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603458">
                <a:tc gridSpan="4">
                  <a:txBody>
                    <a:bodyPr/>
                    <a:lstStyle/>
                    <a:p>
                      <a:pPr marL="0" marR="0" indent="0">
                        <a:lnSpc>
                          <a:spcPct val="200000"/>
                        </a:lnSpc>
                        <a:spcBef>
                          <a:spcPts val="0"/>
                        </a:spcBef>
                        <a:spcAft>
                          <a:spcPts val="0"/>
                        </a:spcAft>
                      </a:pPr>
                      <a:r>
                        <a:rPr lang="en-US" sz="1200" kern="100" dirty="0">
                          <a:effectLst/>
                          <a:latin typeface="Times New Roman" panose="02020603050405020304" pitchFamily="18" charset="0"/>
                          <a:cs typeface="Times New Roman" panose="02020603050405020304" pitchFamily="18" charset="0"/>
                        </a:rPr>
                        <a:t>Note. *p&lt;.01; **p&lt;.001; ***p&lt;.0001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3691" marR="63691" marT="0" marB="0"/>
                </a:tc>
                <a:tc hMerge="1">
                  <a:txBody>
                    <a:bodyPr/>
                    <a:lstStyle/>
                    <a:p>
                      <a:endParaRPr lang="en-US"/>
                    </a:p>
                  </a:txBody>
                  <a:tcP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3577152394"/>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udrey\AudreyDissertation\Figures\Stress_Vs_Part_High_Exercise.png"/>
          <p:cNvPicPr/>
          <p:nvPr/>
        </p:nvPicPr>
        <p:blipFill>
          <a:blip r:embed="rId3">
            <a:extLst>
              <a:ext uri="{28A0092B-C50C-407E-A947-70E740481C1C}">
                <a14:useLocalDpi xmlns:a14="http://schemas.microsoft.com/office/drawing/2010/main" val="0"/>
              </a:ext>
            </a:extLst>
          </a:blip>
          <a:srcRect/>
          <a:stretch>
            <a:fillRect/>
          </a:stretch>
        </p:blipFill>
        <p:spPr bwMode="auto">
          <a:xfrm>
            <a:off x="1056632" y="1733674"/>
            <a:ext cx="4354830" cy="3324225"/>
          </a:xfrm>
          <a:prstGeom prst="rect">
            <a:avLst/>
          </a:prstGeom>
          <a:noFill/>
          <a:ln>
            <a:noFill/>
          </a:ln>
        </p:spPr>
      </p:pic>
      <p:pic>
        <p:nvPicPr>
          <p:cNvPr id="5" name="Picture 4" descr="C:\Audrey\AudreyDissertation\Figures\Stress_Vs_Part_Low_Exercise.png"/>
          <p:cNvPicPr/>
          <p:nvPr/>
        </p:nvPicPr>
        <p:blipFill>
          <a:blip r:embed="rId4">
            <a:extLst>
              <a:ext uri="{28A0092B-C50C-407E-A947-70E740481C1C}">
                <a14:useLocalDpi xmlns:a14="http://schemas.microsoft.com/office/drawing/2010/main" val="0"/>
              </a:ext>
            </a:extLst>
          </a:blip>
          <a:srcRect/>
          <a:stretch>
            <a:fillRect/>
          </a:stretch>
        </p:blipFill>
        <p:spPr bwMode="auto">
          <a:xfrm>
            <a:off x="6242655" y="1733674"/>
            <a:ext cx="4361815" cy="3295650"/>
          </a:xfrm>
          <a:prstGeom prst="rect">
            <a:avLst/>
          </a:prstGeom>
          <a:noFill/>
          <a:ln>
            <a:noFill/>
          </a:ln>
        </p:spPr>
      </p:pic>
      <p:sp>
        <p:nvSpPr>
          <p:cNvPr id="7" name="TextBox 6"/>
          <p:cNvSpPr txBox="1"/>
          <p:nvPr/>
        </p:nvSpPr>
        <p:spPr>
          <a:xfrm>
            <a:off x="2363189" y="5438898"/>
            <a:ext cx="3218213" cy="369332"/>
          </a:xfrm>
          <a:prstGeom prst="rect">
            <a:avLst/>
          </a:prstGeom>
          <a:noFill/>
        </p:spPr>
        <p:txBody>
          <a:bodyPr wrap="square" rtlCol="0">
            <a:spAutoFit/>
          </a:bodyPr>
          <a:lstStyle/>
          <a:p>
            <a:r>
              <a:rPr lang="en-US" dirty="0" smtClean="0">
                <a:latin typeface="Times New Roman" panose="02020603050405020304" pitchFamily="18" charset="0"/>
                <a:cs typeface="Times New Roman" panose="02020603050405020304" pitchFamily="18" charset="0"/>
              </a:rPr>
              <a:t>Figure 1: </a:t>
            </a:r>
            <a:r>
              <a:rPr lang="en-US" u="sng" dirty="0" smtClean="0">
                <a:latin typeface="Times New Roman" panose="02020603050405020304" pitchFamily="18" charset="0"/>
                <a:cs typeface="Times New Roman" panose="02020603050405020304" pitchFamily="18" charset="0"/>
              </a:rPr>
              <a:t>High</a:t>
            </a:r>
            <a:r>
              <a:rPr lang="en-US" dirty="0" smtClean="0">
                <a:latin typeface="Times New Roman" panose="02020603050405020304" pitchFamily="18" charset="0"/>
                <a:cs typeface="Times New Roman" panose="02020603050405020304" pitchFamily="18" charset="0"/>
              </a:rPr>
              <a:t> Exercise</a:t>
            </a:r>
            <a:endParaRPr lang="en-US" dirty="0">
              <a:latin typeface="Times New Roman" panose="02020603050405020304" pitchFamily="18" charset="0"/>
              <a:cs typeface="Times New Roman" panose="02020603050405020304" pitchFamily="18" charset="0"/>
            </a:endParaRPr>
          </a:p>
        </p:txBody>
      </p:sp>
      <p:sp>
        <p:nvSpPr>
          <p:cNvPr id="8" name="Rectangle 7"/>
          <p:cNvSpPr/>
          <p:nvPr/>
        </p:nvSpPr>
        <p:spPr>
          <a:xfrm>
            <a:off x="7533918" y="5438898"/>
            <a:ext cx="2358338" cy="369332"/>
          </a:xfrm>
          <a:prstGeom prst="rect">
            <a:avLst/>
          </a:prstGeom>
        </p:spPr>
        <p:txBody>
          <a:bodyPr wrap="none">
            <a:spAutoFit/>
          </a:bodyPr>
          <a:lstStyle/>
          <a:p>
            <a:r>
              <a:rPr lang="en-US" dirty="0">
                <a:latin typeface="Times New Roman" panose="02020603050405020304" pitchFamily="18" charset="0"/>
                <a:cs typeface="Times New Roman" panose="02020603050405020304" pitchFamily="18" charset="0"/>
              </a:rPr>
              <a:t>Figure </a:t>
            </a:r>
            <a:r>
              <a:rPr lang="en-US" dirty="0" smtClean="0">
                <a:latin typeface="Times New Roman" panose="02020603050405020304" pitchFamily="18" charset="0"/>
                <a:cs typeface="Times New Roman" panose="02020603050405020304" pitchFamily="18" charset="0"/>
              </a:rPr>
              <a:t>2: </a:t>
            </a:r>
            <a:r>
              <a:rPr lang="en-US" u="sng" dirty="0" smtClean="0">
                <a:latin typeface="Times New Roman" panose="02020603050405020304" pitchFamily="18" charset="0"/>
                <a:cs typeface="Times New Roman" panose="02020603050405020304" pitchFamily="18" charset="0"/>
              </a:rPr>
              <a:t>Low</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Exercise</a:t>
            </a:r>
          </a:p>
        </p:txBody>
      </p:sp>
    </p:spTree>
    <p:extLst>
      <p:ext uri="{BB962C8B-B14F-4D97-AF65-F5344CB8AC3E}">
        <p14:creationId xmlns:p14="http://schemas.microsoft.com/office/powerpoint/2010/main" val="3901194662"/>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Users\Dominic\AppData\Local\Microsoft\Windows\INetCache\Content.Word\newplot (13).png"/>
          <p:cNvPicPr/>
          <p:nvPr/>
        </p:nvPicPr>
        <p:blipFill>
          <a:blip r:embed="rId3">
            <a:extLst>
              <a:ext uri="{28A0092B-C50C-407E-A947-70E740481C1C}">
                <a14:useLocalDpi xmlns:a14="http://schemas.microsoft.com/office/drawing/2010/main" val="0"/>
              </a:ext>
            </a:extLst>
          </a:blip>
          <a:srcRect/>
          <a:stretch>
            <a:fillRect/>
          </a:stretch>
        </p:blipFill>
        <p:spPr bwMode="auto">
          <a:xfrm>
            <a:off x="1207008" y="585216"/>
            <a:ext cx="9473183" cy="5474207"/>
          </a:xfrm>
          <a:prstGeom prst="rect">
            <a:avLst/>
          </a:prstGeom>
          <a:noFill/>
          <a:ln>
            <a:noFill/>
          </a:ln>
        </p:spPr>
      </p:pic>
      <p:sp>
        <p:nvSpPr>
          <p:cNvPr id="3" name="TextBox 2"/>
          <p:cNvSpPr txBox="1"/>
          <p:nvPr/>
        </p:nvSpPr>
        <p:spPr>
          <a:xfrm>
            <a:off x="3048000" y="6059423"/>
            <a:ext cx="8351520" cy="369332"/>
          </a:xfrm>
          <a:prstGeom prst="rect">
            <a:avLst/>
          </a:prstGeom>
          <a:noFill/>
        </p:spPr>
        <p:txBody>
          <a:bodyPr wrap="square" rtlCol="0">
            <a:spAutoFit/>
          </a:bodyPr>
          <a:lstStyle/>
          <a:p>
            <a:r>
              <a:rPr lang="en-US" i="1" dirty="0" smtClean="0"/>
              <a:t>Figure </a:t>
            </a:r>
            <a:r>
              <a:rPr lang="en-US" i="1" dirty="0" smtClean="0"/>
              <a:t>3. </a:t>
            </a:r>
            <a:r>
              <a:rPr lang="en-US" dirty="0" smtClean="0"/>
              <a:t>Prediction surface of the moderation effect of exercise.</a:t>
            </a:r>
            <a:endParaRPr lang="en-US" i="1" dirty="0"/>
          </a:p>
        </p:txBody>
      </p:sp>
    </p:spTree>
    <p:extLst>
      <p:ext uri="{BB962C8B-B14F-4D97-AF65-F5344CB8AC3E}">
        <p14:creationId xmlns:p14="http://schemas.microsoft.com/office/powerpoint/2010/main" val="2539526044"/>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RESULTs/discussion</a:t>
            </a:r>
            <a:endParaRPr lang="en-US" sz="4000" dirty="0"/>
          </a:p>
        </p:txBody>
      </p:sp>
      <p:sp>
        <p:nvSpPr>
          <p:cNvPr id="9" name="Content Placeholder 8"/>
          <p:cNvSpPr>
            <a:spLocks noGrp="1"/>
          </p:cNvSpPr>
          <p:nvPr>
            <p:ph idx="1"/>
          </p:nvPr>
        </p:nvSpPr>
        <p:spPr>
          <a:xfrm>
            <a:off x="581192" y="1992572"/>
            <a:ext cx="11029615" cy="4865428"/>
          </a:xfrm>
        </p:spPr>
        <p:txBody>
          <a:bodyPr anchor="t">
            <a:normAutofit fontScale="70000" lnSpcReduction="20000"/>
          </a:bodyPr>
          <a:lstStyle/>
          <a:p>
            <a:pPr marL="0" indent="0" defTabSz="914400">
              <a:spcBef>
                <a:spcPts val="0"/>
              </a:spcBef>
              <a:spcAft>
                <a:spcPts val="0"/>
              </a:spcAft>
              <a:buClrTx/>
              <a:buSzTx/>
              <a:buNone/>
            </a:pPr>
            <a:r>
              <a:rPr lang="en-US" sz="3600" dirty="0" smtClean="0">
                <a:solidFill>
                  <a:schemeClr val="accent6"/>
                </a:solidFill>
                <a:latin typeface="Times New Roman" charset="0"/>
                <a:ea typeface="Times New Roman" charset="0"/>
                <a:cs typeface="Times New Roman" charset="0"/>
              </a:rPr>
              <a:t>Research Question 6: </a:t>
            </a:r>
            <a:r>
              <a:rPr lang="en-US" sz="3600" b="1" dirty="0">
                <a:solidFill>
                  <a:schemeClr val="accent6"/>
                </a:solidFill>
                <a:latin typeface="Times New Roman" charset="0"/>
                <a:ea typeface="Times New Roman" charset="0"/>
                <a:cs typeface="Times New Roman" charset="0"/>
              </a:rPr>
              <a:t>What is the </a:t>
            </a:r>
            <a:r>
              <a:rPr lang="en-US" sz="3600" b="1" dirty="0" smtClean="0">
                <a:solidFill>
                  <a:schemeClr val="accent6"/>
                </a:solidFill>
                <a:latin typeface="Times New Roman" charset="0"/>
                <a:ea typeface="Times New Roman" charset="0"/>
                <a:cs typeface="Times New Roman" charset="0"/>
              </a:rPr>
              <a:t>hierarchical influence of </a:t>
            </a:r>
            <a:r>
              <a:rPr lang="en-US" sz="3600" b="1" dirty="0">
                <a:solidFill>
                  <a:schemeClr val="accent6"/>
                </a:solidFill>
                <a:latin typeface="Times New Roman" charset="0"/>
                <a:ea typeface="Times New Roman" charset="0"/>
                <a:cs typeface="Times New Roman" charset="0"/>
              </a:rPr>
              <a:t>the </a:t>
            </a:r>
            <a:r>
              <a:rPr lang="en-US" sz="3600" b="1" dirty="0" smtClean="0">
                <a:solidFill>
                  <a:schemeClr val="accent6"/>
                </a:solidFill>
                <a:latin typeface="Times New Roman" charset="0"/>
                <a:ea typeface="Times New Roman" charset="0"/>
                <a:cs typeface="Times New Roman" charset="0"/>
              </a:rPr>
              <a:t>effects </a:t>
            </a:r>
            <a:r>
              <a:rPr lang="en-US" sz="3600" b="1" dirty="0">
                <a:solidFill>
                  <a:schemeClr val="accent6"/>
                </a:solidFill>
                <a:latin typeface="Times New Roman" charset="0"/>
                <a:ea typeface="Times New Roman" charset="0"/>
                <a:cs typeface="Times New Roman" charset="0"/>
              </a:rPr>
              <a:t>of stressful life events, </a:t>
            </a:r>
            <a:r>
              <a:rPr lang="en-US" sz="3600" b="1" dirty="0" smtClean="0">
                <a:solidFill>
                  <a:schemeClr val="accent6"/>
                </a:solidFill>
                <a:latin typeface="Times New Roman" charset="0"/>
                <a:ea typeface="Times New Roman" charset="0"/>
                <a:cs typeface="Times New Roman" charset="0"/>
              </a:rPr>
              <a:t>sleep hygiene</a:t>
            </a:r>
            <a:r>
              <a:rPr lang="en-US" sz="3600" b="1" dirty="0">
                <a:solidFill>
                  <a:schemeClr val="accent6"/>
                </a:solidFill>
                <a:latin typeface="Times New Roman" charset="0"/>
                <a:ea typeface="Times New Roman" charset="0"/>
                <a:cs typeface="Times New Roman" charset="0"/>
              </a:rPr>
              <a:t>, and </a:t>
            </a:r>
            <a:r>
              <a:rPr lang="en-US" sz="3600" b="1" dirty="0" smtClean="0">
                <a:solidFill>
                  <a:schemeClr val="accent6"/>
                </a:solidFill>
                <a:latin typeface="Times New Roman" charset="0"/>
                <a:ea typeface="Times New Roman" charset="0"/>
                <a:cs typeface="Times New Roman" charset="0"/>
              </a:rPr>
              <a:t>exercise on</a:t>
            </a:r>
            <a:r>
              <a:rPr lang="en-US" sz="3600" b="1" dirty="0">
                <a:solidFill>
                  <a:schemeClr val="accent6"/>
                </a:solidFill>
                <a:latin typeface="Times New Roman" charset="0"/>
                <a:ea typeface="Times New Roman" charset="0"/>
                <a:cs typeface="Times New Roman" charset="0"/>
              </a:rPr>
              <a:t> </a:t>
            </a:r>
            <a:r>
              <a:rPr lang="en-US" sz="3600" b="1" dirty="0" smtClean="0">
                <a:solidFill>
                  <a:schemeClr val="accent6"/>
                </a:solidFill>
                <a:latin typeface="Times New Roman" charset="0"/>
                <a:ea typeface="Times New Roman" charset="0"/>
                <a:cs typeface="Times New Roman" charset="0"/>
              </a:rPr>
              <a:t>academic engagement</a:t>
            </a:r>
            <a:r>
              <a:rPr lang="en-US" sz="3600" b="1" dirty="0">
                <a:solidFill>
                  <a:schemeClr val="accent6"/>
                </a:solidFill>
                <a:latin typeface="Times New Roman" charset="0"/>
                <a:ea typeface="Times New Roman" charset="0"/>
                <a:cs typeface="Times New Roman" charset="0"/>
              </a:rPr>
              <a:t>?</a:t>
            </a:r>
            <a:endParaRPr lang="en-US" sz="3600" dirty="0">
              <a:solidFill>
                <a:schemeClr val="accent6"/>
              </a:solidFill>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b="1" dirty="0" smtClean="0">
                <a:latin typeface="Times New Roman" charset="0"/>
                <a:ea typeface="Times New Roman" charset="0"/>
                <a:cs typeface="Times New Roman" charset="0"/>
              </a:rPr>
              <a:t>Data </a:t>
            </a:r>
            <a:r>
              <a:rPr lang="en-US" sz="3600" b="1" dirty="0">
                <a:latin typeface="Times New Roman" charset="0"/>
                <a:ea typeface="Times New Roman" charset="0"/>
                <a:cs typeface="Times New Roman" charset="0"/>
              </a:rPr>
              <a:t>analysis </a:t>
            </a:r>
            <a:r>
              <a:rPr lang="en-US" sz="3600" b="1" dirty="0" smtClean="0">
                <a:latin typeface="Times New Roman" charset="0"/>
                <a:ea typeface="Times New Roman" charset="0"/>
                <a:cs typeface="Times New Roman" charset="0"/>
              </a:rPr>
              <a:t>6</a:t>
            </a:r>
            <a:r>
              <a:rPr lang="en-US" sz="3600" b="1" dirty="0" smtClean="0"/>
              <a:t>:</a:t>
            </a:r>
            <a:r>
              <a:rPr lang="en-US" sz="3600" b="1" i="1" dirty="0" smtClean="0"/>
              <a:t> </a:t>
            </a:r>
          </a:p>
          <a:p>
            <a:pPr marL="0" indent="0" defTabSz="914400">
              <a:spcBef>
                <a:spcPts val="0"/>
              </a:spcBef>
              <a:spcAft>
                <a:spcPts val="0"/>
              </a:spcAft>
              <a:buClrTx/>
              <a:buSzTx/>
              <a:buNone/>
            </a:pPr>
            <a:r>
              <a:rPr lang="en-US" sz="3600" b="1" i="1" dirty="0" smtClean="0"/>
              <a:t> </a:t>
            </a:r>
          </a:p>
          <a:p>
            <a:pPr defTabSz="914400">
              <a:spcBef>
                <a:spcPts val="0"/>
              </a:spcBef>
              <a:spcAft>
                <a:spcPts val="0"/>
              </a:spcAft>
              <a:buClrTx/>
              <a:buSzTx/>
            </a:pPr>
            <a:r>
              <a:rPr lang="en-US" sz="3600" dirty="0" smtClean="0">
                <a:latin typeface="Times New Roman" charset="0"/>
                <a:cs typeface="Times New Roman" charset="0"/>
              </a:rPr>
              <a:t>I used a Random Forest Approach to determine the level of importance of the independent variables (</a:t>
            </a:r>
            <a:r>
              <a:rPr lang="en-US" sz="3600" dirty="0">
                <a:latin typeface="Times New Roman" charset="0"/>
                <a:ea typeface="Times New Roman" charset="0"/>
                <a:cs typeface="Times New Roman" charset="0"/>
              </a:rPr>
              <a:t>with stressful life events, sleep hygiene, and </a:t>
            </a:r>
            <a:r>
              <a:rPr lang="en-US" sz="3600" dirty="0" smtClean="0">
                <a:latin typeface="Times New Roman" charset="0"/>
                <a:ea typeface="Times New Roman" charset="0"/>
                <a:cs typeface="Times New Roman" charset="0"/>
              </a:rPr>
              <a:t>exercise)</a:t>
            </a:r>
            <a:r>
              <a:rPr lang="en-US" sz="3600" dirty="0" smtClean="0">
                <a:latin typeface="Times New Roman" charset="0"/>
                <a:cs typeface="Times New Roman" charset="0"/>
              </a:rPr>
              <a:t> along with </a:t>
            </a:r>
            <a:r>
              <a:rPr lang="en-US" sz="3600" dirty="0" smtClean="0">
                <a:latin typeface="Times New Roman" charset="0"/>
                <a:ea typeface="Times New Roman" charset="0"/>
                <a:cs typeface="Times New Roman" charset="0"/>
              </a:rPr>
              <a:t>demographic variables in the models predicting engagement.</a:t>
            </a:r>
          </a:p>
          <a:p>
            <a:pPr marL="0" indent="0" defTabSz="914400">
              <a:spcBef>
                <a:spcPts val="0"/>
              </a:spcBef>
              <a:spcAft>
                <a:spcPts val="0"/>
              </a:spcAft>
              <a:buClrTx/>
              <a:buSzTx/>
              <a:buNone/>
            </a:pPr>
            <a:r>
              <a:rPr lang="en-US" sz="3600" dirty="0" smtClean="0">
                <a:latin typeface="Times New Roman" charset="0"/>
                <a:ea typeface="Times New Roman" charset="0"/>
                <a:cs typeface="Times New Roman" charset="0"/>
              </a:rPr>
              <a:t>  </a:t>
            </a:r>
          </a:p>
          <a:p>
            <a:pPr lvl="1" defTabSz="914400">
              <a:spcBef>
                <a:spcPts val="0"/>
              </a:spcBef>
              <a:spcAft>
                <a:spcPts val="0"/>
              </a:spcAft>
              <a:buClrTx/>
              <a:buSzTx/>
            </a:pPr>
            <a:r>
              <a:rPr lang="en-US" sz="3400" dirty="0" smtClean="0">
                <a:latin typeface="Times New Roman" charset="0"/>
                <a:ea typeface="Times New Roman" charset="0"/>
                <a:cs typeface="Times New Roman" charset="0"/>
              </a:rPr>
              <a:t>No demographic variables fell in the top three variables of importance. </a:t>
            </a:r>
          </a:p>
          <a:p>
            <a:pPr lvl="1" defTabSz="914400">
              <a:spcBef>
                <a:spcPts val="0"/>
              </a:spcBef>
              <a:spcAft>
                <a:spcPts val="0"/>
              </a:spcAft>
              <a:buClrTx/>
              <a:buSzTx/>
            </a:pPr>
            <a:r>
              <a:rPr lang="en-US" sz="3400" dirty="0" smtClean="0">
                <a:latin typeface="Times New Roman" charset="0"/>
                <a:ea typeface="Times New Roman" charset="0"/>
                <a:cs typeface="Times New Roman" charset="0"/>
              </a:rPr>
              <a:t>Items of most importance are highlighted on the following table.</a:t>
            </a:r>
          </a:p>
          <a:p>
            <a:pPr marL="0" indent="0" defTabSz="914400">
              <a:spcBef>
                <a:spcPts val="0"/>
              </a:spcBef>
              <a:spcAft>
                <a:spcPts val="0"/>
              </a:spcAft>
              <a:buClrTx/>
              <a:buSzTx/>
              <a:buNone/>
            </a:pPr>
            <a:endParaRPr lang="en-US" sz="3600" dirty="0">
              <a:latin typeface="Times New Roman" charset="0"/>
              <a:ea typeface="Times New Roman" charset="0"/>
              <a:cs typeface="Times New Roman" charset="0"/>
            </a:endParaRPr>
          </a:p>
          <a:p>
            <a:pPr defTabSz="914400">
              <a:spcBef>
                <a:spcPts val="0"/>
              </a:spcBef>
              <a:spcAft>
                <a:spcPts val="0"/>
              </a:spcAft>
              <a:buClrTx/>
              <a:buSzTx/>
            </a:pPr>
            <a:r>
              <a:rPr lang="en-US" sz="3600" dirty="0" smtClean="0">
                <a:latin typeface="Times New Roman" charset="0"/>
                <a:ea typeface="Times New Roman" charset="0"/>
                <a:cs typeface="Times New Roman" charset="0"/>
              </a:rPr>
              <a:t>I then used nested model comparisons to create models that best predict 	academic engagement.</a:t>
            </a:r>
            <a:endParaRPr lang="en-US" sz="36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684171867"/>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809787483"/>
              </p:ext>
            </p:extLst>
          </p:nvPr>
        </p:nvGraphicFramePr>
        <p:xfrm>
          <a:off x="627795" y="150125"/>
          <a:ext cx="10904561" cy="6493359"/>
        </p:xfrm>
        <a:graphic>
          <a:graphicData uri="http://schemas.openxmlformats.org/drawingml/2006/table">
            <a:tbl>
              <a:tblPr firstRow="1" firstCol="1" bandRow="1">
                <a:tableStyleId>{5C22544A-7EE6-4342-B048-85BDC9FD1C3A}</a:tableStyleId>
              </a:tblPr>
              <a:tblGrid>
                <a:gridCol w="996289"/>
                <a:gridCol w="1569492"/>
                <a:gridCol w="750627"/>
                <a:gridCol w="873457"/>
                <a:gridCol w="764274"/>
                <a:gridCol w="832514"/>
                <a:gridCol w="846161"/>
                <a:gridCol w="818866"/>
                <a:gridCol w="859809"/>
                <a:gridCol w="914400"/>
                <a:gridCol w="791570"/>
                <a:gridCol w="887102"/>
              </a:tblGrid>
              <a:tr h="518257">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a:txBody>
                    <a:bodyPr/>
                    <a:lstStyle/>
                    <a:p>
                      <a:pPr marL="0" marR="0" indent="457200">
                        <a:lnSpc>
                          <a:spcPct val="200000"/>
                        </a:lnSpc>
                        <a:spcBef>
                          <a:spcPts val="0"/>
                        </a:spcBef>
                        <a:spcAft>
                          <a:spcPts val="0"/>
                        </a:spcAft>
                      </a:pPr>
                      <a:r>
                        <a:rPr lang="en-US" sz="1600" kern="100" dirty="0">
                          <a:effectLst/>
                        </a:rPr>
                        <a:t>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gridSpan="2">
                  <a:txBody>
                    <a:bodyPr/>
                    <a:lstStyle/>
                    <a:p>
                      <a:pPr marL="0" marR="0" indent="0" algn="ctr">
                        <a:lnSpc>
                          <a:spcPct val="200000"/>
                        </a:lnSpc>
                        <a:spcBef>
                          <a:spcPts val="0"/>
                        </a:spcBef>
                        <a:spcAft>
                          <a:spcPts val="0"/>
                        </a:spcAft>
                      </a:pPr>
                      <a:r>
                        <a:rPr lang="en-US" sz="1600" kern="100" dirty="0">
                          <a:effectLst/>
                        </a:rPr>
                        <a:t>Academic </a:t>
                      </a:r>
                      <a:r>
                        <a:rPr lang="en-US" sz="1600" kern="100" dirty="0" err="1">
                          <a:effectLst/>
                        </a:rPr>
                        <a:t>Eng</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Skills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Emotional</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Participation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c gridSpan="2">
                  <a:txBody>
                    <a:bodyPr/>
                    <a:lstStyle/>
                    <a:p>
                      <a:pPr marL="0" marR="0" indent="0" algn="ctr">
                        <a:lnSpc>
                          <a:spcPct val="200000"/>
                        </a:lnSpc>
                        <a:spcBef>
                          <a:spcPts val="0"/>
                        </a:spcBef>
                        <a:spcAft>
                          <a:spcPts val="0"/>
                        </a:spcAft>
                      </a:pPr>
                      <a:r>
                        <a:rPr lang="en-US" sz="1600" kern="100" dirty="0">
                          <a:effectLst/>
                        </a:rPr>
                        <a:t>Performance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tc>
                <a:tc hMerge="1">
                  <a:txBody>
                    <a:bodyPr/>
                    <a:lstStyle/>
                    <a:p>
                      <a:endParaRPr lang="en-US"/>
                    </a:p>
                  </a:txBody>
                  <a:tcPr/>
                </a:tc>
              </a:tr>
              <a:tr h="466025">
                <a:tc>
                  <a:txBody>
                    <a:bodyPr/>
                    <a:lstStyle/>
                    <a:p>
                      <a:pPr marL="0" marR="0" indent="0">
                        <a:lnSpc>
                          <a:spcPct val="200000"/>
                        </a:lnSpc>
                        <a:spcBef>
                          <a:spcPts val="0"/>
                        </a:spcBef>
                        <a:spcAft>
                          <a:spcPts val="0"/>
                        </a:spcAft>
                      </a:pPr>
                      <a:r>
                        <a:rPr lang="en-US" sz="1600" kern="100" dirty="0">
                          <a:effectLst/>
                        </a:rPr>
                        <a:t>Variable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Importance Meas.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a:effectLst/>
                        </a:rPr>
                        <a:t>Mean</a:t>
                      </a:r>
                      <a:endParaRPr lang="en-US" sz="16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 </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Mean</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600" kern="100" dirty="0">
                          <a:effectLst/>
                        </a:rPr>
                        <a:t>SD</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Age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 Increase MSE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0.50</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0.06</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0.18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440.05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11.39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93.02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2.37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60.65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1.71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77.96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1.94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18.81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0.52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Class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0.41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0.50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760.20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14.79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142.97</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2.82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93.96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117.82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2.57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30.56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0.71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Ethnicity</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0.95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848.42</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17.09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107.30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2.23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109.85</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2.34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175.45</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35.23</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0.83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Gender</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0.09</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242.83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8.28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49.48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1.62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33.97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1.30</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43.93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1.68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10.63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0.39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Exercise</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1.90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0.60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0.88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0.19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1523.62</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23.61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259.60</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4.47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212.60</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3.31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282.73</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4.57</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71.99</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1.25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Sleep</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7.54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0.52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1.80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0.53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0.75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0.07</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0.28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1927.24</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27.16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407.73</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5.93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236.59</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3.60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268.94</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4.21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73.51</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1.18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403458">
                <a:tc rowSpan="2">
                  <a:txBody>
                    <a:bodyPr/>
                    <a:lstStyle/>
                    <a:p>
                      <a:pPr marL="0" marR="0" indent="0">
                        <a:lnSpc>
                          <a:spcPct val="200000"/>
                        </a:lnSpc>
                        <a:spcBef>
                          <a:spcPts val="0"/>
                        </a:spcBef>
                        <a:spcAft>
                          <a:spcPts val="0"/>
                        </a:spcAft>
                      </a:pPr>
                      <a:r>
                        <a:rPr lang="en-US" sz="1600" kern="100" dirty="0">
                          <a:effectLst/>
                        </a:rPr>
                        <a:t>Stress</a:t>
                      </a:r>
                      <a:endParaRPr lang="en-US" sz="16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 Increase MSE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2.29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0.43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1.43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0.48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0.71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0.23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0.02</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r h="352513">
                <a:tc vMerge="1">
                  <a:txBody>
                    <a:bodyPr/>
                    <a:lstStyle/>
                    <a:p>
                      <a:endParaRPr lang="en-US"/>
                    </a:p>
                  </a:txBody>
                  <a:tcPr/>
                </a:tc>
                <a:tc>
                  <a:txBody>
                    <a:bodyPr/>
                    <a:lstStyle/>
                    <a:p>
                      <a:pPr marL="0" marR="0" indent="0">
                        <a:lnSpc>
                          <a:spcPct val="200000"/>
                        </a:lnSpc>
                        <a:spcBef>
                          <a:spcPts val="0"/>
                        </a:spcBef>
                        <a:spcAft>
                          <a:spcPts val="0"/>
                        </a:spcAft>
                      </a:pPr>
                      <a:r>
                        <a:rPr lang="en-US" sz="1200" kern="100">
                          <a:effectLst/>
                        </a:rPr>
                        <a:t>Increase in RSS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1810.64</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27.19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415.79</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6.53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237.85</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3.50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333.96</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a:effectLst/>
                        </a:rPr>
                        <a:t>4.66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b="1" kern="100" dirty="0">
                          <a:solidFill>
                            <a:srgbClr val="00B0F0"/>
                          </a:solidFill>
                          <a:effectLst/>
                        </a:rPr>
                        <a:t>76.26</a:t>
                      </a:r>
                      <a:endParaRPr lang="en-US" sz="1200" b="1" kern="100" dirty="0">
                        <a:solidFill>
                          <a:srgbClr val="00B0F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c>
                  <a:txBody>
                    <a:bodyPr/>
                    <a:lstStyle/>
                    <a:p>
                      <a:pPr marL="0" marR="0" indent="0">
                        <a:lnSpc>
                          <a:spcPct val="200000"/>
                        </a:lnSpc>
                        <a:spcBef>
                          <a:spcPts val="0"/>
                        </a:spcBef>
                        <a:spcAft>
                          <a:spcPts val="0"/>
                        </a:spcAft>
                      </a:pPr>
                      <a:r>
                        <a:rPr lang="en-US" sz="1200" kern="100" dirty="0">
                          <a:effectLst/>
                        </a:rPr>
                        <a:t>1.28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431" marR="6431" marT="6431" marB="6431" anchor="ctr"/>
                </a:tc>
              </a:tr>
            </a:tbl>
          </a:graphicData>
        </a:graphic>
      </p:graphicFrame>
    </p:spTree>
    <p:extLst>
      <p:ext uri="{BB962C8B-B14F-4D97-AF65-F5344CB8AC3E}">
        <p14:creationId xmlns:p14="http://schemas.microsoft.com/office/powerpoint/2010/main" val="2484612733"/>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743926859"/>
              </p:ext>
            </p:extLst>
          </p:nvPr>
        </p:nvGraphicFramePr>
        <p:xfrm>
          <a:off x="736977" y="641156"/>
          <a:ext cx="10809026" cy="5969442"/>
        </p:xfrm>
        <a:graphic>
          <a:graphicData uri="http://schemas.openxmlformats.org/drawingml/2006/table">
            <a:tbl>
              <a:tblPr firstRow="1" firstCol="1" bandRow="1">
                <a:tableStyleId>{5C22544A-7EE6-4342-B048-85BDC9FD1C3A}</a:tableStyleId>
              </a:tblPr>
              <a:tblGrid>
                <a:gridCol w="37713"/>
                <a:gridCol w="4998312"/>
                <a:gridCol w="1651379"/>
                <a:gridCol w="1296537"/>
                <a:gridCol w="1337481"/>
                <a:gridCol w="1449891"/>
                <a:gridCol w="37713"/>
              </a:tblGrid>
              <a:tr h="800865">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p>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86624">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1856">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6624">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b="1" kern="100" dirty="0" smtClean="0">
                          <a:solidFill>
                            <a:srgbClr val="FF0000"/>
                          </a:solidFill>
                          <a:effectLst/>
                          <a:latin typeface="Times New Roman" panose="02020603050405020304" pitchFamily="18" charset="0"/>
                          <a:cs typeface="Times New Roman" panose="02020603050405020304" pitchFamily="18" charset="0"/>
                        </a:rPr>
                        <a:t>.</a:t>
                      </a:r>
                      <a:r>
                        <a:rPr lang="en-US" sz="1400" b="1" kern="100" dirty="0">
                          <a:solidFill>
                            <a:srgbClr val="FF0000"/>
                          </a:solidFill>
                          <a:effectLst/>
                          <a:latin typeface="Times New Roman" panose="02020603050405020304" pitchFamily="18" charset="0"/>
                          <a:cs typeface="Times New Roman" panose="02020603050405020304" pitchFamily="18" charset="0"/>
                        </a:rPr>
                        <a:t>286</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1" kern="100" dirty="0" smtClean="0">
                          <a:solidFill>
                            <a:srgbClr val="FF0000"/>
                          </a:solidFill>
                          <a:effectLst/>
                          <a:latin typeface="Times New Roman" panose="02020603050405020304" pitchFamily="18" charset="0"/>
                          <a:cs typeface="Times New Roman" panose="02020603050405020304" pitchFamily="18" charset="0"/>
                        </a:rPr>
                        <a:t>.</a:t>
                      </a:r>
                      <a:r>
                        <a:rPr lang="en-US" sz="1400" b="1" kern="100" dirty="0">
                          <a:solidFill>
                            <a:srgbClr val="FF0000"/>
                          </a:solidFill>
                          <a:effectLst/>
                          <a:latin typeface="Times New Roman" panose="02020603050405020304" pitchFamily="18" charset="0"/>
                          <a:cs typeface="Times New Roman" panose="02020603050405020304" pitchFamily="18" charset="0"/>
                        </a:rPr>
                        <a:t>0002**</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1856">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6624">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155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000009***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b="0" kern="100" dirty="0">
                          <a:solidFill>
                            <a:schemeClr val="tx1"/>
                          </a:solidFill>
                          <a:effectLst/>
                          <a:latin typeface="Times New Roman" panose="02020603050405020304" pitchFamily="18" charset="0"/>
                          <a:cs typeface="Times New Roman" panose="02020603050405020304" pitchFamily="18" charset="0"/>
                        </a:rPr>
                        <a:t> </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1856">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6624">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1856">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6624">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1856">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6624">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03776">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03776">
                <a:tc gridSpan="4">
                  <a:txBody>
                    <a:bodyPr/>
                    <a:lstStyle/>
                    <a:p>
                      <a:pPr marL="0" marR="0" indent="0">
                        <a:lnSpc>
                          <a:spcPct val="200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Note. *p&lt;.01; **p&lt;.001; ***p&lt;.0001</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596544099"/>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430475945"/>
              </p:ext>
            </p:extLst>
          </p:nvPr>
        </p:nvGraphicFramePr>
        <p:xfrm>
          <a:off x="736977" y="641156"/>
          <a:ext cx="10809026" cy="6013393"/>
        </p:xfrm>
        <a:graphic>
          <a:graphicData uri="http://schemas.openxmlformats.org/drawingml/2006/table">
            <a:tbl>
              <a:tblPr firstRow="1" firstCol="1" bandRow="1">
                <a:tableStyleId>{5C22544A-7EE6-4342-B048-85BDC9FD1C3A}</a:tableStyleId>
              </a:tblPr>
              <a:tblGrid>
                <a:gridCol w="37713"/>
                <a:gridCol w="4998312"/>
                <a:gridCol w="1651379"/>
                <a:gridCol w="1296537"/>
                <a:gridCol w="1337481"/>
                <a:gridCol w="1449891"/>
                <a:gridCol w="37713"/>
              </a:tblGrid>
              <a:tr h="807717">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p>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89932">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5637">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932">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solidFill>
                            <a:schemeClr val="tx1"/>
                          </a:solidFill>
                          <a:effectLst/>
                          <a:latin typeface="Times New Roman" panose="02020603050405020304" pitchFamily="18" charset="0"/>
                          <a:cs typeface="Times New Roman" panose="02020603050405020304" pitchFamily="18" charset="0"/>
                        </a:rPr>
                        <a:t>.</a:t>
                      </a:r>
                      <a:r>
                        <a:rPr lang="en-US" sz="1400" kern="100" dirty="0">
                          <a:solidFill>
                            <a:schemeClr val="tx1"/>
                          </a:solidFill>
                          <a:effectLst/>
                          <a:latin typeface="Times New Roman" panose="02020603050405020304" pitchFamily="18" charset="0"/>
                          <a:cs typeface="Times New Roman" panose="02020603050405020304" pitchFamily="18" charset="0"/>
                        </a:rPr>
                        <a:t>286</a:t>
                      </a:r>
                      <a:endParaRPr lang="en-US" sz="14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0002**</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5637">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932">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smtClean="0">
                          <a:solidFill>
                            <a:srgbClr val="FF0000"/>
                          </a:solidFill>
                          <a:effectLst/>
                          <a:latin typeface="Times New Roman" panose="02020603050405020304" pitchFamily="18" charset="0"/>
                          <a:cs typeface="Times New Roman" panose="02020603050405020304" pitchFamily="18" charset="0"/>
                        </a:rPr>
                        <a:t>.</a:t>
                      </a:r>
                      <a:r>
                        <a:rPr lang="en-US" sz="1400" kern="100" dirty="0">
                          <a:solidFill>
                            <a:srgbClr val="FF0000"/>
                          </a:solidFill>
                          <a:effectLst/>
                          <a:latin typeface="Times New Roman" panose="02020603050405020304" pitchFamily="18" charset="0"/>
                          <a:cs typeface="Times New Roman" panose="02020603050405020304" pitchFamily="18" charset="0"/>
                        </a:rPr>
                        <a:t>155</a:t>
                      </a:r>
                      <a:endParaRPr lang="en-US" sz="1400"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1" kern="100" dirty="0" smtClean="0">
                          <a:solidFill>
                            <a:srgbClr val="FF0000"/>
                          </a:solidFill>
                          <a:effectLst/>
                          <a:latin typeface="Times New Roman" panose="02020603050405020304" pitchFamily="18" charset="0"/>
                          <a:cs typeface="Times New Roman" panose="02020603050405020304" pitchFamily="18" charset="0"/>
                        </a:rPr>
                        <a:t>.</a:t>
                      </a:r>
                      <a:r>
                        <a:rPr lang="en-US" sz="1400" b="1" kern="100" dirty="0">
                          <a:solidFill>
                            <a:srgbClr val="FF0000"/>
                          </a:solidFill>
                          <a:effectLst/>
                          <a:latin typeface="Times New Roman" panose="02020603050405020304" pitchFamily="18" charset="0"/>
                          <a:cs typeface="Times New Roman" panose="02020603050405020304" pitchFamily="18" charset="0"/>
                        </a:rPr>
                        <a:t>000009***</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5637">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932">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5637">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932">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45637">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9932">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06375">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06375">
                <a:tc gridSpan="4">
                  <a:txBody>
                    <a:bodyPr/>
                    <a:lstStyle/>
                    <a:p>
                      <a:pPr marL="0" marR="0" indent="0">
                        <a:lnSpc>
                          <a:spcPct val="200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Note. *p&lt;.01; **p&lt;.001; ***p&lt;.0001</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3727313525"/>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009909354"/>
              </p:ext>
            </p:extLst>
          </p:nvPr>
        </p:nvGraphicFramePr>
        <p:xfrm>
          <a:off x="736977" y="641156"/>
          <a:ext cx="10809026" cy="5881545"/>
        </p:xfrm>
        <a:graphic>
          <a:graphicData uri="http://schemas.openxmlformats.org/drawingml/2006/table">
            <a:tbl>
              <a:tblPr firstRow="1" firstCol="1" bandRow="1">
                <a:tableStyleId>{5C22544A-7EE6-4342-B048-85BDC9FD1C3A}</a:tableStyleId>
              </a:tblPr>
              <a:tblGrid>
                <a:gridCol w="37713"/>
                <a:gridCol w="4998312"/>
                <a:gridCol w="1745398"/>
                <a:gridCol w="1202518"/>
                <a:gridCol w="1337481"/>
                <a:gridCol w="1449891"/>
                <a:gridCol w="37713"/>
              </a:tblGrid>
              <a:tr h="787160">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p>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80008">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4295">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000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solidFill>
                            <a:schemeClr val="tx1"/>
                          </a:solidFill>
                          <a:effectLst/>
                          <a:latin typeface="Times New Roman" panose="02020603050405020304" pitchFamily="18" charset="0"/>
                          <a:cs typeface="Times New Roman" panose="02020603050405020304" pitchFamily="18" charset="0"/>
                        </a:rPr>
                        <a:t>.</a:t>
                      </a:r>
                      <a:r>
                        <a:rPr lang="en-US" sz="1400" kern="100" dirty="0">
                          <a:solidFill>
                            <a:schemeClr val="tx1"/>
                          </a:solidFill>
                          <a:effectLst/>
                          <a:latin typeface="Times New Roman" panose="02020603050405020304" pitchFamily="18" charset="0"/>
                          <a:cs typeface="Times New Roman" panose="02020603050405020304" pitchFamily="18" charset="0"/>
                        </a:rPr>
                        <a:t>286</a:t>
                      </a:r>
                      <a:endParaRPr lang="en-US" sz="14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0002**</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4295">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000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155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000009***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4295">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000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4295">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000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4295">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000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045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98578">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98578">
                <a:tc gridSpan="4">
                  <a:txBody>
                    <a:bodyPr/>
                    <a:lstStyle/>
                    <a:p>
                      <a:pPr marL="0" marR="0" indent="0">
                        <a:lnSpc>
                          <a:spcPct val="200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Note. *p&lt;.01; **p&lt;.001; ***p&lt;.0001</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104265078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78525815"/>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536670183"/>
              </p:ext>
            </p:extLst>
          </p:nvPr>
        </p:nvGraphicFramePr>
        <p:xfrm>
          <a:off x="736977" y="641156"/>
          <a:ext cx="10809026" cy="5881545"/>
        </p:xfrm>
        <a:graphic>
          <a:graphicData uri="http://schemas.openxmlformats.org/drawingml/2006/table">
            <a:tbl>
              <a:tblPr firstRow="1" firstCol="1" bandRow="1">
                <a:tableStyleId>{5C22544A-7EE6-4342-B048-85BDC9FD1C3A}</a:tableStyleId>
              </a:tblPr>
              <a:tblGrid>
                <a:gridCol w="37713"/>
                <a:gridCol w="4998312"/>
                <a:gridCol w="1745398"/>
                <a:gridCol w="1202518"/>
                <a:gridCol w="1337481"/>
                <a:gridCol w="1449891"/>
                <a:gridCol w="37713"/>
              </a:tblGrid>
              <a:tr h="787160">
                <a:tc>
                  <a:txBody>
                    <a:bodyPr/>
                    <a:lstStyle/>
                    <a:p>
                      <a:pPr marL="0" marR="0" indent="457200">
                        <a:lnSpc>
                          <a:spcPct val="200000"/>
                        </a:lnSpc>
                        <a:spcBef>
                          <a:spcPts val="0"/>
                        </a:spcBef>
                        <a:spcAft>
                          <a:spcPts val="0"/>
                        </a:spcAft>
                      </a:pPr>
                      <a:r>
                        <a:rPr lang="en-US" sz="1100" kern="100" dirty="0">
                          <a:effectLst/>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gridSpan="6">
                  <a:txBody>
                    <a:bodyPr/>
                    <a:lstStyle/>
                    <a:p>
                      <a:pPr marL="0" marR="0" indent="0">
                        <a:lnSpc>
                          <a:spcPct val="200000"/>
                        </a:lnSpc>
                        <a:spcBef>
                          <a:spcPts val="0"/>
                        </a:spcBef>
                        <a:spcAft>
                          <a:spcPts val="0"/>
                        </a:spcAft>
                      </a:pPr>
                      <a:r>
                        <a:rPr lang="en-US" sz="1800" kern="100" dirty="0" smtClean="0">
                          <a:effectLst/>
                          <a:latin typeface="Times New Roman" panose="02020603050405020304" pitchFamily="18" charset="0"/>
                          <a:cs typeface="Times New Roman" panose="02020603050405020304" pitchFamily="18" charset="0"/>
                        </a:rPr>
                        <a:t>Final </a:t>
                      </a:r>
                      <a:r>
                        <a:rPr lang="en-US" sz="1800" kern="100" dirty="0">
                          <a:effectLst/>
                          <a:latin typeface="Times New Roman" panose="02020603050405020304" pitchFamily="18" charset="0"/>
                          <a:cs typeface="Times New Roman" panose="02020603050405020304" pitchFamily="18" charset="0"/>
                        </a:rPr>
                        <a:t>predictive models for each dependent variable (AE/factors).</a:t>
                      </a:r>
                    </a:p>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80008">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a:effectLst/>
                          <a:latin typeface="Times New Roman" panose="02020603050405020304" pitchFamily="18" charset="0"/>
                          <a:cs typeface="Times New Roman" panose="02020603050405020304" pitchFamily="18" charset="0"/>
                        </a:rPr>
                        <a:t>2</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p-value</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4295">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Total Academic Engagement (AE</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algn="r"/>
                      <a:endParaRPr lang="en-US" sz="1400" dirty="0">
                        <a:latin typeface="Times New Roman" panose="02020603050405020304" pitchFamily="18" charset="0"/>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000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Sleep Hygiene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solidFill>
                            <a:schemeClr val="tx1"/>
                          </a:solidFill>
                          <a:effectLst/>
                          <a:latin typeface="Times New Roman" panose="02020603050405020304" pitchFamily="18" charset="0"/>
                          <a:cs typeface="Times New Roman" panose="02020603050405020304" pitchFamily="18" charset="0"/>
                        </a:rPr>
                        <a:t>.</a:t>
                      </a:r>
                      <a:r>
                        <a:rPr lang="en-US" sz="1400" kern="100" dirty="0">
                          <a:solidFill>
                            <a:schemeClr val="tx1"/>
                          </a:solidFill>
                          <a:effectLst/>
                          <a:latin typeface="Times New Roman" panose="02020603050405020304" pitchFamily="18" charset="0"/>
                          <a:cs typeface="Times New Roman" panose="02020603050405020304" pitchFamily="18" charset="0"/>
                        </a:rPr>
                        <a:t>286</a:t>
                      </a:r>
                      <a:endParaRPr lang="en-US" sz="140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0002**</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4295">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Skills Engagement (Skills</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000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028</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120</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155</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0" kern="100" dirty="0" smtClean="0">
                          <a:solidFill>
                            <a:schemeClr val="tx1"/>
                          </a:solidFill>
                          <a:effectLst/>
                          <a:latin typeface="Times New Roman" panose="02020603050405020304" pitchFamily="18" charset="0"/>
                          <a:cs typeface="Times New Roman" panose="02020603050405020304" pitchFamily="18" charset="0"/>
                        </a:rPr>
                        <a:t>.</a:t>
                      </a:r>
                      <a:r>
                        <a:rPr lang="en-US" sz="1400" b="0" kern="100" dirty="0">
                          <a:solidFill>
                            <a:schemeClr val="tx1"/>
                          </a:solidFill>
                          <a:effectLst/>
                          <a:latin typeface="Times New Roman" panose="02020603050405020304" pitchFamily="18" charset="0"/>
                          <a:cs typeface="Times New Roman" panose="02020603050405020304" pitchFamily="18" charset="0"/>
                        </a:rPr>
                        <a:t>000009***</a:t>
                      </a:r>
                      <a:endParaRPr lang="en-US" sz="1400" b="0" kern="1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4295">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Emotional Engagement (</a:t>
                      </a:r>
                      <a:r>
                        <a:rPr lang="en-US" sz="1600" kern="100" dirty="0" err="1">
                          <a:solidFill>
                            <a:schemeClr val="accent2"/>
                          </a:solidFill>
                          <a:effectLst/>
                          <a:latin typeface="Times New Roman" panose="02020603050405020304" pitchFamily="18" charset="0"/>
                          <a:cs typeface="Times New Roman" panose="02020603050405020304" pitchFamily="18" charset="0"/>
                        </a:rPr>
                        <a:t>Emot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000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a:t>
                      </a:r>
                      <a:r>
                        <a:rPr lang="en-US" sz="1400" kern="100" dirty="0" err="1">
                          <a:effectLst/>
                          <a:latin typeface="Times New Roman" panose="02020603050405020304" pitchFamily="18" charset="0"/>
                          <a:cs typeface="Times New Roman" panose="02020603050405020304" pitchFamily="18" charset="0"/>
                        </a:rPr>
                        <a:t>Emot</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024</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122</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4295">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Participation/interaction Engagement (Part</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000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Part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037</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033</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434295">
                <a:tc gridSpan="2">
                  <a:txBody>
                    <a:bodyPr/>
                    <a:lstStyle/>
                    <a:p>
                      <a:pPr marL="0" marR="0" indent="0">
                        <a:lnSpc>
                          <a:spcPct val="200000"/>
                        </a:lnSpc>
                        <a:spcBef>
                          <a:spcPts val="0"/>
                        </a:spcBef>
                        <a:spcAft>
                          <a:spcPts val="0"/>
                        </a:spcAft>
                      </a:pPr>
                      <a:r>
                        <a:rPr lang="en-US" sz="1600" kern="100" dirty="0">
                          <a:solidFill>
                            <a:schemeClr val="accent2"/>
                          </a:solidFill>
                          <a:effectLst/>
                          <a:latin typeface="Times New Roman" panose="02020603050405020304" pitchFamily="18" charset="0"/>
                          <a:cs typeface="Times New Roman" panose="02020603050405020304" pitchFamily="18" charset="0"/>
                        </a:rPr>
                        <a:t>Performance Engagement (Perf</a:t>
                      </a:r>
                      <a:r>
                        <a:rPr lang="en-US" sz="1600" kern="100" dirty="0" smtClean="0">
                          <a:solidFill>
                            <a:schemeClr val="accent2"/>
                          </a:solidFill>
                          <a:effectLst/>
                          <a:latin typeface="Times New Roman" panose="02020603050405020304" pitchFamily="18" charset="0"/>
                          <a:cs typeface="Times New Roman" panose="02020603050405020304" pitchFamily="18" charset="0"/>
                        </a:rPr>
                        <a:t>):</a:t>
                      </a:r>
                      <a:endParaRPr lang="en-US" sz="1600" kern="100" dirty="0">
                        <a:solidFill>
                          <a:schemeClr val="accent2"/>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a:effectLst/>
                          <a:latin typeface="Times New Roman" panose="02020603050405020304" pitchFamily="18" charset="0"/>
                          <a:cs typeface="Times New Roman" panose="02020603050405020304" pitchFamily="18" charset="0"/>
                        </a:rPr>
                        <a:t> </a:t>
                      </a:r>
                      <a:endParaRPr lang="en-US" sz="14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380008">
                <a:tc gridSpan="2">
                  <a:txBody>
                    <a:bodyPr/>
                    <a:lstStyle/>
                    <a:p>
                      <a:pPr marL="548640" marR="0" lvl="1" indent="0">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Model: Skills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0</a:t>
                      </a:r>
                      <a:r>
                        <a:rPr lang="en-US" sz="1400" kern="100" dirty="0">
                          <a:effectLst/>
                          <a:latin typeface="Times New Roman" panose="02020603050405020304" pitchFamily="18" charset="0"/>
                          <a:cs typeface="Times New Roman" panose="02020603050405020304" pitchFamily="18" charset="0"/>
                        </a:rPr>
                        <a:t>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1</a:t>
                      </a:r>
                      <a:r>
                        <a:rPr lang="en-US" sz="1400" kern="100" dirty="0">
                          <a:effectLst/>
                          <a:latin typeface="Times New Roman" panose="02020603050405020304" pitchFamily="18" charset="0"/>
                          <a:cs typeface="Times New Roman" panose="02020603050405020304" pitchFamily="18" charset="0"/>
                        </a:rPr>
                        <a:t> Stress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r>
                        <a:rPr lang="en-US" sz="1400" kern="100" baseline="-25000" dirty="0">
                          <a:effectLst/>
                          <a:latin typeface="Times New Roman" panose="02020603050405020304" pitchFamily="18" charset="0"/>
                          <a:cs typeface="Times New Roman" panose="02020603050405020304" pitchFamily="18" charset="0"/>
                        </a:rPr>
                        <a:t>2</a:t>
                      </a:r>
                      <a:r>
                        <a:rPr lang="en-US" sz="1400" kern="100" dirty="0">
                          <a:effectLst/>
                          <a:latin typeface="Times New Roman" panose="02020603050405020304" pitchFamily="18" charset="0"/>
                          <a:cs typeface="Times New Roman" panose="02020603050405020304" pitchFamily="18" charset="0"/>
                        </a:rPr>
                        <a:t> Sleep + </a:t>
                      </a:r>
                      <a:r>
                        <a:rPr lang="en-US" sz="1400" kern="100" dirty="0">
                          <a:effectLst/>
                          <a:latin typeface="Times New Roman" panose="02020603050405020304" pitchFamily="18" charset="0"/>
                          <a:cs typeface="Times New Roman" panose="02020603050405020304" pitchFamily="18" charset="0"/>
                          <a:sym typeface="Symbol" panose="05050102010706020507" pitchFamily="18" charset="2"/>
                        </a:rPr>
                        <a:t></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solidFill>
                      <a:schemeClr val="accent1">
                        <a:lumMod val="75000"/>
                        <a:lumOff val="25000"/>
                      </a:schemeClr>
                    </a:solidFill>
                  </a:tcPr>
                </a:tc>
                <a:tc hMerge="1">
                  <a:txBody>
                    <a:bodyPr/>
                    <a:lstStyle/>
                    <a:p>
                      <a:endParaRPr lang="en-US"/>
                    </a:p>
                  </a:txBody>
                  <a:tcPr/>
                </a:tc>
                <a:tc>
                  <a:txBody>
                    <a:bodyPr/>
                    <a:lstStyle/>
                    <a:p>
                      <a:pPr marL="0" marR="0" indent="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006</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400" kern="100" dirty="0" smtClean="0">
                          <a:effectLst/>
                          <a:latin typeface="Times New Roman" panose="02020603050405020304" pitchFamily="18" charset="0"/>
                          <a:cs typeface="Times New Roman" panose="02020603050405020304" pitchFamily="18" charset="0"/>
                        </a:rPr>
                        <a:t>.</a:t>
                      </a:r>
                      <a:r>
                        <a:rPr lang="en-US" sz="1400" kern="100" dirty="0">
                          <a:effectLst/>
                          <a:latin typeface="Times New Roman" panose="02020603050405020304" pitchFamily="18" charset="0"/>
                          <a:cs typeface="Times New Roman" panose="02020603050405020304" pitchFamily="18" charset="0"/>
                        </a:rPr>
                        <a:t>505</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400" b="1" kern="100" dirty="0" smtClean="0">
                          <a:solidFill>
                            <a:srgbClr val="FF0000"/>
                          </a:solidFill>
                          <a:effectLst/>
                          <a:latin typeface="Times New Roman" panose="02020603050405020304" pitchFamily="18" charset="0"/>
                          <a:cs typeface="Times New Roman" panose="02020603050405020304" pitchFamily="18" charset="0"/>
                        </a:rPr>
                        <a:t>.</a:t>
                      </a:r>
                      <a:r>
                        <a:rPr lang="en-US" sz="1400" b="1" kern="100" dirty="0">
                          <a:solidFill>
                            <a:srgbClr val="FF0000"/>
                          </a:solidFill>
                          <a:effectLst/>
                          <a:latin typeface="Times New Roman" panose="02020603050405020304" pitchFamily="18" charset="0"/>
                          <a:cs typeface="Times New Roman" panose="02020603050405020304" pitchFamily="18" charset="0"/>
                        </a:rPr>
                        <a:t>045</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0" algn="r">
                        <a:lnSpc>
                          <a:spcPct val="200000"/>
                        </a:lnSpc>
                        <a:spcBef>
                          <a:spcPts val="0"/>
                        </a:spcBef>
                        <a:spcAft>
                          <a:spcPts val="0"/>
                        </a:spcAft>
                      </a:pPr>
                      <a:r>
                        <a:rPr lang="en-US" sz="1400" b="1" kern="100" dirty="0" smtClean="0">
                          <a:solidFill>
                            <a:srgbClr val="FF0000"/>
                          </a:solidFill>
                          <a:effectLst/>
                          <a:latin typeface="Times New Roman" panose="02020603050405020304" pitchFamily="18" charset="0"/>
                          <a:cs typeface="Times New Roman" panose="02020603050405020304" pitchFamily="18" charset="0"/>
                        </a:rPr>
                        <a:t>.</a:t>
                      </a:r>
                      <a:r>
                        <a:rPr lang="en-US" sz="1400" b="1" kern="100" dirty="0">
                          <a:solidFill>
                            <a:srgbClr val="FF0000"/>
                          </a:solidFill>
                          <a:effectLst/>
                          <a:latin typeface="Times New Roman" panose="02020603050405020304" pitchFamily="18" charset="0"/>
                          <a:cs typeface="Times New Roman" panose="02020603050405020304" pitchFamily="18" charset="0"/>
                        </a:rPr>
                        <a:t>007*</a:t>
                      </a:r>
                      <a:endParaRPr lang="en-US" sz="1400" b="1" kern="100" dirty="0">
                        <a:solidFill>
                          <a:srgbClr val="FF0000"/>
                        </a:solidFill>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gn="r">
                        <a:lnSpc>
                          <a:spcPct val="200000"/>
                        </a:lnSpc>
                        <a:spcBef>
                          <a:spcPts val="0"/>
                        </a:spcBef>
                        <a:spcAft>
                          <a:spcPts val="0"/>
                        </a:spcAft>
                      </a:pPr>
                      <a:r>
                        <a:rPr lang="en-US" sz="1400" kern="100" dirty="0">
                          <a:effectLst/>
                          <a:latin typeface="Times New Roman" panose="02020603050405020304" pitchFamily="18" charset="0"/>
                          <a:cs typeface="Times New Roman" panose="02020603050405020304" pitchFamily="18" charset="0"/>
                        </a:rPr>
                        <a:t> </a:t>
                      </a:r>
                      <a:endParaRPr lang="en-US" sz="14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98578">
                <a:tc gridSpan="2">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noFill/>
                  </a:tcPr>
                </a:tc>
                <a:tc hMerge="1">
                  <a:txBody>
                    <a:bodyPr/>
                    <a:lstStyle/>
                    <a:p>
                      <a:endParaRPr lang="en-US"/>
                    </a:p>
                  </a:txBody>
                  <a:tcP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ct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a:txBody>
                    <a:bodyPr/>
                    <a:lstStyle/>
                    <a:p>
                      <a:pPr marL="0" marR="0" indent="457200" algn="r">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tc>
                <a:tc>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r>
              <a:tr h="298578">
                <a:tc gridSpan="4">
                  <a:txBody>
                    <a:bodyPr/>
                    <a:lstStyle/>
                    <a:p>
                      <a:pPr marL="0" marR="0" indent="0">
                        <a:lnSpc>
                          <a:spcPct val="200000"/>
                        </a:lnSpc>
                        <a:spcBef>
                          <a:spcPts val="0"/>
                        </a:spcBef>
                        <a:spcAft>
                          <a:spcPts val="0"/>
                        </a:spcAft>
                      </a:pPr>
                      <a:r>
                        <a:rPr lang="en-US" sz="1100" kern="100">
                          <a:effectLst/>
                          <a:latin typeface="Times New Roman" panose="02020603050405020304" pitchFamily="18" charset="0"/>
                          <a:cs typeface="Times New Roman" panose="02020603050405020304" pitchFamily="18" charset="0"/>
                        </a:rPr>
                        <a:t>Note. *p&lt;.01; **p&lt;.001; ***p&lt;.0001</a:t>
                      </a:r>
                      <a:endParaRPr lang="en-US" sz="11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12313" marR="12313" marT="0" marB="0"/>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p>
                      <a:pPr marL="0" marR="0" indent="457200">
                        <a:lnSpc>
                          <a:spcPct val="200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 </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0" marR="0" marT="0" marB="0" anchor="ctr"/>
                </a:tc>
                <a:tc hMerge="1">
                  <a:txBody>
                    <a:bodyPr/>
                    <a:lstStyle/>
                    <a:p>
                      <a:endParaRPr lang="en-US"/>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3235946080"/>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Limitations</a:t>
            </a:r>
            <a:endParaRPr lang="en-US" dirty="0"/>
          </a:p>
        </p:txBody>
      </p:sp>
      <p:sp>
        <p:nvSpPr>
          <p:cNvPr id="3" name="TextBox 2"/>
          <p:cNvSpPr txBox="1"/>
          <p:nvPr/>
        </p:nvSpPr>
        <p:spPr>
          <a:xfrm>
            <a:off x="575894" y="2095500"/>
            <a:ext cx="11197006" cy="3139321"/>
          </a:xfrm>
          <a:prstGeom prst="rect">
            <a:avLst/>
          </a:prstGeom>
          <a:noFill/>
        </p:spPr>
        <p:txBody>
          <a:bodyPr wrap="square" rtlCol="0">
            <a:spAutoFit/>
          </a:bodyPr>
          <a:lstStyle/>
          <a:p>
            <a:pPr marL="342900" indent="-342900">
              <a:buFont typeface="+mj-lt"/>
              <a:buAutoNum type="arabicPeriod"/>
            </a:pPr>
            <a:r>
              <a:rPr lang="en-US" dirty="0" smtClean="0"/>
              <a:t>Didn’t </a:t>
            </a:r>
            <a:r>
              <a:rPr lang="en-US" dirty="0" smtClean="0"/>
              <a:t>measure sleep </a:t>
            </a:r>
            <a:r>
              <a:rPr lang="en-US" dirty="0" smtClean="0"/>
              <a:t>directly</a:t>
            </a:r>
          </a:p>
          <a:p>
            <a:pPr marL="342900" indent="-342900">
              <a:buFont typeface="+mj-lt"/>
              <a:buAutoNum type="arabicPeriod"/>
            </a:pPr>
            <a:endParaRPr lang="en-US" dirty="0"/>
          </a:p>
          <a:p>
            <a:pPr marL="342900" indent="-342900">
              <a:buFont typeface="+mj-lt"/>
              <a:buAutoNum type="arabicPeriod"/>
            </a:pPr>
            <a:r>
              <a:rPr lang="en-US" dirty="0" smtClean="0"/>
              <a:t>All self-report measures</a:t>
            </a:r>
          </a:p>
          <a:p>
            <a:pPr marL="342900" indent="-342900">
              <a:buFont typeface="+mj-lt"/>
              <a:buAutoNum type="arabicPeriod"/>
            </a:pPr>
            <a:endParaRPr lang="en-US" dirty="0"/>
          </a:p>
          <a:p>
            <a:pPr marL="342900" indent="-342900">
              <a:buFont typeface="+mj-lt"/>
              <a:buAutoNum type="arabicPeriod"/>
            </a:pPr>
            <a:r>
              <a:rPr lang="en-US" dirty="0" smtClean="0"/>
              <a:t>Didn’t have grades/GPAs</a:t>
            </a:r>
          </a:p>
          <a:p>
            <a:pPr marL="342900" indent="-342900">
              <a:buFont typeface="+mj-lt"/>
              <a:buAutoNum type="arabicPeriod"/>
            </a:pPr>
            <a:endParaRPr lang="en-US" dirty="0" smtClean="0"/>
          </a:p>
          <a:p>
            <a:pPr marL="342900" indent="-342900">
              <a:buFont typeface="+mj-lt"/>
              <a:buAutoNum type="arabicPeriod"/>
            </a:pPr>
            <a:r>
              <a:rPr lang="en-US" dirty="0" smtClean="0"/>
              <a:t>Sample population not fully random</a:t>
            </a:r>
          </a:p>
          <a:p>
            <a:pPr marL="342900" indent="-342900">
              <a:buFont typeface="+mj-lt"/>
              <a:buAutoNum type="arabicPeriod"/>
            </a:pPr>
            <a:endParaRPr lang="en-US" dirty="0" smtClean="0"/>
          </a:p>
          <a:p>
            <a:pPr marL="342900" indent="-342900">
              <a:buFont typeface="+mj-lt"/>
              <a:buAutoNum type="arabicPeriod"/>
            </a:pPr>
            <a:r>
              <a:rPr lang="en-US" dirty="0"/>
              <a:t>Old data - Exposure to electronics/screens has increased</a:t>
            </a:r>
          </a:p>
          <a:p>
            <a:pPr marL="342900" indent="-342900">
              <a:buFont typeface="+mj-lt"/>
              <a:buAutoNum type="arabicPeriod"/>
            </a:pPr>
            <a:endParaRPr lang="en-US" dirty="0" smtClean="0"/>
          </a:p>
          <a:p>
            <a:pPr marL="342900" indent="-342900">
              <a:buFont typeface="+mj-lt"/>
              <a:buAutoNum type="arabicPeriod"/>
            </a:pPr>
            <a:endParaRPr lang="en-US" dirty="0"/>
          </a:p>
        </p:txBody>
      </p:sp>
    </p:spTree>
    <p:extLst>
      <p:ext uri="{BB962C8B-B14F-4D97-AF65-F5344CB8AC3E}">
        <p14:creationId xmlns:p14="http://schemas.microsoft.com/office/powerpoint/2010/main" val="4282968039"/>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Directions for Future Research</a:t>
            </a:r>
            <a:endParaRPr lang="en-US" dirty="0"/>
          </a:p>
        </p:txBody>
      </p:sp>
      <p:sp>
        <p:nvSpPr>
          <p:cNvPr id="3" name="TextBox 2"/>
          <p:cNvSpPr txBox="1"/>
          <p:nvPr/>
        </p:nvSpPr>
        <p:spPr>
          <a:xfrm>
            <a:off x="575894" y="2159000"/>
            <a:ext cx="11029616" cy="2585323"/>
          </a:xfrm>
          <a:prstGeom prst="rect">
            <a:avLst/>
          </a:prstGeom>
          <a:noFill/>
        </p:spPr>
        <p:txBody>
          <a:bodyPr wrap="square" rtlCol="0">
            <a:spAutoFit/>
          </a:bodyPr>
          <a:lstStyle/>
          <a:p>
            <a:pPr marL="285750" indent="-285750">
              <a:buFont typeface="Arial" panose="020B0604020202020204" pitchFamily="34" charset="0"/>
              <a:buChar char="•"/>
            </a:pPr>
            <a:r>
              <a:rPr lang="en-US" dirty="0" smtClean="0"/>
              <a:t>Blue light </a:t>
            </a:r>
            <a:r>
              <a:rPr lang="en-US" dirty="0" smtClean="0"/>
              <a:t>exposure and other effects of increased screen time</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Coping </a:t>
            </a:r>
            <a:r>
              <a:rPr lang="en-US" dirty="0" smtClean="0"/>
              <a:t>Styles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Directionality of relationship between stress and sleep hygiene.</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Stress </a:t>
            </a:r>
            <a:r>
              <a:rPr lang="en-US" dirty="0" smtClean="0"/>
              <a:t>and participation/interaction</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59751536"/>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Conclusions</a:t>
            </a:r>
            <a:endParaRPr lang="en-US" dirty="0"/>
          </a:p>
        </p:txBody>
      </p:sp>
      <p:sp>
        <p:nvSpPr>
          <p:cNvPr id="3" name="TextBox 2"/>
          <p:cNvSpPr txBox="1"/>
          <p:nvPr/>
        </p:nvSpPr>
        <p:spPr>
          <a:xfrm>
            <a:off x="575894" y="2641600"/>
            <a:ext cx="11209706" cy="1938992"/>
          </a:xfrm>
          <a:prstGeom prst="rect">
            <a:avLst/>
          </a:prstGeom>
          <a:noFill/>
        </p:spPr>
        <p:txBody>
          <a:bodyPr wrap="square" rtlCol="0">
            <a:spAutoFit/>
          </a:bodyPr>
          <a:lstStyle/>
          <a:p>
            <a:pPr>
              <a:spcAft>
                <a:spcPts val="1200"/>
              </a:spcAft>
            </a:pPr>
            <a:r>
              <a:rPr lang="en-US" sz="2400" dirty="0" smtClean="0"/>
              <a:t>The current </a:t>
            </a:r>
            <a:r>
              <a:rPr lang="en-US" sz="2400" dirty="0"/>
              <a:t>findings support the importance of good sleep hygiene practices for undergraduate students and underscore the need for identifying specific interventions and recommendations targeted at optimizing sleep for college students.  Additionally, these results highlight the potential benefits of improving positive sleep habits and promoting programs aimed at minimizing and addressing </a:t>
            </a:r>
            <a:r>
              <a:rPr lang="en-US" sz="2400" dirty="0" smtClean="0"/>
              <a:t>stress.</a:t>
            </a:r>
          </a:p>
        </p:txBody>
      </p:sp>
    </p:spTree>
    <p:extLst>
      <p:ext uri="{BB962C8B-B14F-4D97-AF65-F5344CB8AC3E}">
        <p14:creationId xmlns:p14="http://schemas.microsoft.com/office/powerpoint/2010/main" val="1658877844"/>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Conclusions/Discussion</a:t>
            </a:r>
            <a:endParaRPr lang="en-US" dirty="0"/>
          </a:p>
        </p:txBody>
      </p:sp>
      <p:sp>
        <p:nvSpPr>
          <p:cNvPr id="3" name="TextBox 2"/>
          <p:cNvSpPr txBox="1"/>
          <p:nvPr/>
        </p:nvSpPr>
        <p:spPr>
          <a:xfrm>
            <a:off x="575894" y="2159000"/>
            <a:ext cx="11209706" cy="4585871"/>
          </a:xfrm>
          <a:prstGeom prst="rect">
            <a:avLst/>
          </a:prstGeom>
          <a:noFill/>
        </p:spPr>
        <p:txBody>
          <a:bodyPr wrap="square" rtlCol="0">
            <a:spAutoFit/>
          </a:bodyPr>
          <a:lstStyle/>
          <a:p>
            <a:pPr>
              <a:spcAft>
                <a:spcPts val="1200"/>
              </a:spcAft>
            </a:pPr>
            <a:r>
              <a:rPr lang="en-US" dirty="0" smtClean="0">
                <a:latin typeface="Times New Roman" panose="02020603050405020304" pitchFamily="18" charset="0"/>
                <a:cs typeface="Times New Roman" panose="02020603050405020304" pitchFamily="18" charset="0"/>
              </a:rPr>
              <a:t>The results of this study indicate the potential benefit of:</a:t>
            </a:r>
            <a:endParaRPr lang="en-US" dirty="0">
              <a:latin typeface="Times New Roman" panose="02020603050405020304" pitchFamily="18" charset="0"/>
              <a:cs typeface="Times New Roman" panose="02020603050405020304" pitchFamily="18" charset="0"/>
            </a:endParaRPr>
          </a:p>
          <a:p>
            <a:pPr marL="285750" indent="-285750">
              <a:spcAft>
                <a:spcPts val="1200"/>
              </a:spcAft>
              <a:buFont typeface="Arial" panose="020B0604020202020204" pitchFamily="34" charset="0"/>
              <a:buChar char="•"/>
            </a:pPr>
            <a:endParaRPr lang="en-US" u="sng" dirty="0" smtClean="0">
              <a:latin typeface="Times New Roman" panose="02020603050405020304" pitchFamily="18" charset="0"/>
              <a:cs typeface="Times New Roman" panose="02020603050405020304" pitchFamily="18" charset="0"/>
            </a:endParaRPr>
          </a:p>
          <a:p>
            <a:pPr marL="285750" indent="-285750">
              <a:spcAft>
                <a:spcPts val="1200"/>
              </a:spcAft>
              <a:buFont typeface="Arial" panose="020B0604020202020204" pitchFamily="34" charset="0"/>
              <a:buChar char="•"/>
            </a:pPr>
            <a:r>
              <a:rPr lang="en-US" u="sng" dirty="0" smtClean="0">
                <a:latin typeface="Times New Roman" panose="02020603050405020304" pitchFamily="18" charset="0"/>
                <a:cs typeface="Times New Roman" panose="02020603050405020304" pitchFamily="18" charset="0"/>
              </a:rPr>
              <a:t>Sleep </a:t>
            </a:r>
            <a:r>
              <a:rPr lang="en-US" u="sng" dirty="0" smtClean="0">
                <a:latin typeface="Times New Roman" panose="02020603050405020304" pitchFamily="18" charset="0"/>
                <a:cs typeface="Times New Roman" panose="02020603050405020304" pitchFamily="18" charset="0"/>
              </a:rPr>
              <a:t>education programs </a:t>
            </a:r>
            <a:r>
              <a:rPr lang="en-US"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part </a:t>
            </a:r>
            <a:r>
              <a:rPr lang="en-US" dirty="0" smtClean="0">
                <a:latin typeface="Times New Roman" panose="02020603050405020304" pitchFamily="18" charset="0"/>
                <a:cs typeface="Times New Roman" panose="02020603050405020304" pitchFamily="18" charset="0"/>
              </a:rPr>
              <a:t>of mental health programs at universities (</a:t>
            </a:r>
            <a:r>
              <a:rPr lang="en-US" kern="0"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Brown </a:t>
            </a:r>
            <a:r>
              <a:rPr lang="en-US" kern="0" dirty="0">
                <a:solidFill>
                  <a:srgbClr val="000000"/>
                </a:solidFill>
                <a:latin typeface="Times New Roman" panose="02020603050405020304" pitchFamily="18" charset="0"/>
                <a:ea typeface="SimSun" panose="02010600030101010101" pitchFamily="2" charset="-122"/>
                <a:cs typeface="Times New Roman" panose="02020603050405020304" pitchFamily="18" charset="0"/>
              </a:rPr>
              <a:t>et al., 2010; Gilbert &amp; </a:t>
            </a:r>
            <a:r>
              <a:rPr lang="en-US" kern="0"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Weaver, 2010</a:t>
            </a:r>
            <a:r>
              <a:rPr lang="en-US" kern="0"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a:t>
            </a:r>
          </a:p>
          <a:p>
            <a:pPr marL="1200150" lvl="2" indent="-285750">
              <a:spcAft>
                <a:spcPts val="1200"/>
              </a:spcAft>
              <a:buFont typeface="Arial" panose="020B0604020202020204" pitchFamily="34" charset="0"/>
              <a:buChar char="•"/>
            </a:pPr>
            <a:r>
              <a:rPr lang="en-US" kern="100" dirty="0" smtClean="0">
                <a:latin typeface="Times New Roman" panose="02020603050405020304" pitchFamily="18" charset="0"/>
                <a:ea typeface="SimSun" panose="02010600030101010101" pitchFamily="2" charset="-122"/>
                <a:cs typeface="Times New Roman" panose="02020603050405020304" pitchFamily="18" charset="0"/>
              </a:rPr>
              <a:t>Look at sleep hygiene practices when providing interventions for struggling students.</a:t>
            </a:r>
            <a:endParaRPr lang="en-US" kern="100"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buFont typeface="Arial" panose="020B0604020202020204" pitchFamily="34" charset="0"/>
              <a:buChar char="•"/>
            </a:pPr>
            <a:endParaRPr lang="en-US"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u="sng" dirty="0" smtClean="0">
                <a:latin typeface="Times New Roman" panose="02020603050405020304" pitchFamily="18" charset="0"/>
                <a:cs typeface="Times New Roman" panose="02020603050405020304" pitchFamily="18" charset="0"/>
              </a:rPr>
              <a:t>Stress reduction methods </a:t>
            </a:r>
            <a:r>
              <a:rPr lang="en-US" dirty="0" smtClean="0">
                <a:latin typeface="Times New Roman" panose="02020603050405020304" pitchFamily="18" charset="0"/>
                <a:cs typeface="Times New Roman" panose="02020603050405020304" pitchFamily="18" charset="0"/>
              </a:rPr>
              <a:t>– meditation (mindfulness-based stress reduction) as part of mental health supports</a:t>
            </a:r>
          </a:p>
          <a:p>
            <a:pPr marL="1200150" lvl="2" indent="-285750">
              <a:buFont typeface="Arial" panose="020B0604020202020204" pitchFamily="34" charset="0"/>
              <a:buChar char="•"/>
            </a:pPr>
            <a:r>
              <a:rPr lang="en-US"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Oman</a:t>
            </a:r>
            <a:r>
              <a:rPr lang="en-US" dirty="0">
                <a:solidFill>
                  <a:srgbClr val="000000"/>
                </a:solidFill>
                <a:latin typeface="Times New Roman" panose="02020603050405020304" pitchFamily="18" charset="0"/>
                <a:ea typeface="SimSun" panose="02010600030101010101" pitchFamily="2" charset="-122"/>
                <a:cs typeface="Times New Roman" panose="02020603050405020304" pitchFamily="18" charset="0"/>
              </a:rPr>
              <a:t>, Shapiro, </a:t>
            </a:r>
            <a:r>
              <a:rPr lang="en-US" dirty="0" err="1">
                <a:solidFill>
                  <a:srgbClr val="000000"/>
                </a:solidFill>
                <a:latin typeface="Times New Roman" panose="02020603050405020304" pitchFamily="18" charset="0"/>
                <a:ea typeface="SimSun" panose="02010600030101010101" pitchFamily="2" charset="-122"/>
                <a:cs typeface="Times New Roman" panose="02020603050405020304" pitchFamily="18" charset="0"/>
              </a:rPr>
              <a:t>Thoresen</a:t>
            </a:r>
            <a:r>
              <a:rPr lang="en-US" dirty="0">
                <a:solidFill>
                  <a:srgbClr val="000000"/>
                </a:solidFill>
                <a:latin typeface="Times New Roman" panose="02020603050405020304" pitchFamily="18" charset="0"/>
                <a:ea typeface="SimSun" panose="02010600030101010101" pitchFamily="2" charset="-122"/>
                <a:cs typeface="Times New Roman" panose="02020603050405020304" pitchFamily="18" charset="0"/>
              </a:rPr>
              <a:t>, </a:t>
            </a:r>
            <a:r>
              <a:rPr lang="en-US" dirty="0" err="1">
                <a:solidFill>
                  <a:srgbClr val="000000"/>
                </a:solidFill>
                <a:latin typeface="Times New Roman" panose="02020603050405020304" pitchFamily="18" charset="0"/>
                <a:ea typeface="SimSun" panose="02010600030101010101" pitchFamily="2" charset="-122"/>
                <a:cs typeface="Times New Roman" panose="02020603050405020304" pitchFamily="18" charset="0"/>
              </a:rPr>
              <a:t>Plante</a:t>
            </a:r>
            <a:r>
              <a:rPr lang="en-US" dirty="0">
                <a:solidFill>
                  <a:srgbClr val="000000"/>
                </a:solidFill>
                <a:latin typeface="Times New Roman" panose="02020603050405020304" pitchFamily="18" charset="0"/>
                <a:ea typeface="SimSun" panose="02010600030101010101" pitchFamily="2" charset="-122"/>
                <a:cs typeface="Times New Roman" panose="02020603050405020304" pitchFamily="18" charset="0"/>
              </a:rPr>
              <a:t>, </a:t>
            </a:r>
            <a:r>
              <a:rPr lang="en-US"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and Flinders (2008):</a:t>
            </a:r>
          </a:p>
          <a:p>
            <a:pPr marL="2114550" lvl="4"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Significant benefit on stress of a “90-min/</a:t>
            </a:r>
            <a:r>
              <a:rPr lang="en-US" dirty="0" err="1" smtClean="0">
                <a:latin typeface="Times New Roman" panose="02020603050405020304" pitchFamily="18" charset="0"/>
                <a:cs typeface="Times New Roman" panose="02020603050405020304" pitchFamily="18" charset="0"/>
              </a:rPr>
              <a:t>wk</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training </a:t>
            </a:r>
            <a:r>
              <a:rPr lang="en-US" dirty="0" smtClean="0">
                <a:latin typeface="Times New Roman" panose="02020603050405020304" pitchFamily="18" charset="0"/>
                <a:cs typeface="Times New Roman" panose="02020603050405020304" pitchFamily="18" charset="0"/>
              </a:rPr>
              <a:t>program </a:t>
            </a:r>
            <a:r>
              <a:rPr lang="en-US" dirty="0">
                <a:latin typeface="Times New Roman" panose="02020603050405020304" pitchFamily="18" charset="0"/>
                <a:cs typeface="Times New Roman" panose="02020603050405020304" pitchFamily="18" charset="0"/>
              </a:rPr>
              <a:t>for college undergraduates in meditation-based stress-management </a:t>
            </a:r>
            <a:r>
              <a:rPr lang="en-US" dirty="0" smtClean="0">
                <a:latin typeface="Times New Roman" panose="02020603050405020304" pitchFamily="18" charset="0"/>
                <a:cs typeface="Times New Roman" panose="02020603050405020304" pitchFamily="18" charset="0"/>
              </a:rPr>
              <a:t>tools”</a:t>
            </a:r>
            <a:endParaRPr lang="en-US" dirty="0">
              <a:solidFill>
                <a:srgbClr val="000000"/>
              </a:solidFill>
              <a:latin typeface="Times New Roman" panose="02020603050405020304" pitchFamily="18" charset="0"/>
              <a:ea typeface="SimSun" panose="02010600030101010101" pitchFamily="2" charset="-122"/>
              <a:cs typeface="Times New Roman" panose="02020603050405020304" pitchFamily="18" charset="0"/>
            </a:endParaRPr>
          </a:p>
          <a:p>
            <a:pPr marL="1200150" lvl="2" indent="-285750">
              <a:buFont typeface="Arial" panose="020B0604020202020204" pitchFamily="34" charset="0"/>
              <a:buChar char="•"/>
            </a:pPr>
            <a:r>
              <a:rPr lang="en-US" dirty="0" err="1"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Winbush</a:t>
            </a:r>
            <a:r>
              <a:rPr lang="en-US"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 Gross, and </a:t>
            </a:r>
            <a:r>
              <a:rPr lang="en-US" dirty="0" err="1"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Kreitzer</a:t>
            </a:r>
            <a:r>
              <a:rPr lang="en-US" dirty="0" smtClean="0">
                <a:solidFill>
                  <a:srgbClr val="000000"/>
                </a:solidFill>
                <a:latin typeface="Times New Roman" panose="02020603050405020304" pitchFamily="18" charset="0"/>
                <a:ea typeface="SimSun" panose="02010600030101010101" pitchFamily="2" charset="-122"/>
                <a:cs typeface="Times New Roman" panose="02020603050405020304" pitchFamily="18" charset="0"/>
              </a:rPr>
              <a:t> (2007):</a:t>
            </a:r>
          </a:p>
          <a:p>
            <a:pPr marL="2114550" lvl="4"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Majority of studies “found </a:t>
            </a:r>
            <a:r>
              <a:rPr lang="en-US" dirty="0">
                <a:latin typeface="Times New Roman" panose="02020603050405020304" pitchFamily="18" charset="0"/>
                <a:cs typeface="Times New Roman" panose="02020603050405020304" pitchFamily="18" charset="0"/>
              </a:rPr>
              <a:t>that MBSR significantly improved measures of sleep quality or duration</a:t>
            </a:r>
            <a:r>
              <a:rPr lang="en-US" dirty="0" smtClean="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408808577"/>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98699" y="1252117"/>
            <a:ext cx="7594600" cy="3289300"/>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p:txBody>
          <a:bodyPr>
            <a:normAutofit/>
          </a:bodyPr>
          <a:lstStyle/>
          <a:p>
            <a:pPr algn="ctr"/>
            <a:r>
              <a:rPr lang="en-US" sz="3200" dirty="0" smtClean="0"/>
              <a:t>Questions?</a:t>
            </a:r>
            <a:endParaRPr lang="en-US" sz="3200" dirty="0"/>
          </a:p>
        </p:txBody>
      </p:sp>
    </p:spTree>
    <p:extLst>
      <p:ext uri="{BB962C8B-B14F-4D97-AF65-F5344CB8AC3E}">
        <p14:creationId xmlns:p14="http://schemas.microsoft.com/office/powerpoint/2010/main" val="1741347942"/>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24803" y="609600"/>
            <a:ext cx="1783693" cy="523220"/>
          </a:xfrm>
          <a:prstGeom prst="rect">
            <a:avLst/>
          </a:prstGeom>
          <a:solidFill>
            <a:schemeClr val="accent2">
              <a:lumMod val="40000"/>
              <a:lumOff val="60000"/>
            </a:schemeClr>
          </a:solidFill>
        </p:spPr>
        <p:txBody>
          <a:bodyPr wrap="none" rtlCol="0">
            <a:spAutoFit/>
          </a:bodyPr>
          <a:lstStyle/>
          <a:p>
            <a:r>
              <a:rPr lang="en-US" sz="2800" dirty="0" smtClean="0"/>
              <a:t>References</a:t>
            </a:r>
            <a:endParaRPr lang="en-US" sz="2800" dirty="0"/>
          </a:p>
        </p:txBody>
      </p:sp>
      <p:sp>
        <p:nvSpPr>
          <p:cNvPr id="5" name="TextBox 4"/>
          <p:cNvSpPr txBox="1"/>
          <p:nvPr/>
        </p:nvSpPr>
        <p:spPr>
          <a:xfrm>
            <a:off x="457200" y="1485900"/>
            <a:ext cx="11518900" cy="5493812"/>
          </a:xfrm>
          <a:prstGeom prst="rect">
            <a:avLst/>
          </a:prstGeom>
          <a:noFill/>
        </p:spPr>
        <p:txBody>
          <a:bodyPr wrap="square" rtlCol="0">
            <a:spAutoFit/>
          </a:bodyPr>
          <a:lstStyle/>
          <a:p>
            <a:r>
              <a:rPr lang="en-US" sz="900" dirty="0"/>
              <a:t>Ash, C., &amp; Huebner, E.S. (2001). Environmental events and life satisfaction reports of </a:t>
            </a:r>
            <a:r>
              <a:rPr lang="en-US" sz="900" dirty="0" smtClean="0"/>
              <a:t>adolescents</a:t>
            </a:r>
            <a:r>
              <a:rPr lang="en-US" sz="900" dirty="0"/>
              <a:t>: A test of cognitive </a:t>
            </a:r>
            <a:r>
              <a:rPr lang="en-US" sz="900" dirty="0" smtClean="0"/>
              <a:t>	mediation</a:t>
            </a:r>
            <a:r>
              <a:rPr lang="en-US" sz="900" dirty="0"/>
              <a:t>. </a:t>
            </a:r>
            <a:r>
              <a:rPr lang="en-US" sz="900" i="1" dirty="0"/>
              <a:t>School Psychology International, 22, </a:t>
            </a:r>
            <a:r>
              <a:rPr lang="en-US" sz="900" dirty="0"/>
              <a:t>320–326. Retrieved </a:t>
            </a:r>
            <a:r>
              <a:rPr lang="en-US" sz="900" dirty="0" smtClean="0"/>
              <a:t>from:</a:t>
            </a:r>
          </a:p>
          <a:p>
            <a:r>
              <a:rPr lang="en-US" sz="900" dirty="0">
                <a:hlinkClick r:id="rId2"/>
              </a:rPr>
              <a:t>	</a:t>
            </a:r>
            <a:r>
              <a:rPr lang="en-US" sz="900" dirty="0" smtClean="0">
                <a:hlinkClick r:id="rId2"/>
              </a:rPr>
              <a:t>http</a:t>
            </a:r>
            <a:r>
              <a:rPr lang="en-US" sz="900" dirty="0">
                <a:hlinkClick r:id="rId2"/>
              </a:rPr>
              <a:t>://</a:t>
            </a:r>
            <a:r>
              <a:rPr lang="en-US" sz="900" dirty="0" smtClean="0">
                <a:hlinkClick r:id="rId2"/>
              </a:rPr>
              <a:t>journals.sagepub.com/doi/abs/10.1177/0143034301223008</a:t>
            </a:r>
            <a:endParaRPr lang="en-US" sz="900" dirty="0" smtClean="0"/>
          </a:p>
          <a:p>
            <a:r>
              <a:rPr lang="en-US" sz="900" dirty="0"/>
              <a:t>Brown, F. &amp; </a:t>
            </a:r>
            <a:r>
              <a:rPr lang="en-US" sz="900" dirty="0" err="1"/>
              <a:t>Buboltz</a:t>
            </a:r>
            <a:r>
              <a:rPr lang="en-US" sz="900" dirty="0"/>
              <a:t>, W. (2002). Applying sleep research to university students: </a:t>
            </a:r>
            <a:r>
              <a:rPr lang="en-US" sz="900" dirty="0" smtClean="0"/>
              <a:t>Recommendations </a:t>
            </a:r>
            <a:r>
              <a:rPr lang="en-US" sz="900" dirty="0"/>
              <a:t>for developing a student </a:t>
            </a:r>
            <a:r>
              <a:rPr lang="en-US" sz="900" dirty="0" smtClean="0"/>
              <a:t>sleep </a:t>
            </a:r>
            <a:r>
              <a:rPr lang="en-US" sz="900" dirty="0"/>
              <a:t>education program. </a:t>
            </a:r>
            <a:r>
              <a:rPr lang="en-US" sz="900" i="1" dirty="0"/>
              <a:t>Journal of College Student Development, 43,</a:t>
            </a:r>
            <a:r>
              <a:rPr lang="en-US" sz="900" dirty="0"/>
              <a:t> </a:t>
            </a:r>
            <a:r>
              <a:rPr lang="en-US" sz="900" dirty="0" smtClean="0"/>
              <a:t>411–416.</a:t>
            </a:r>
          </a:p>
          <a:p>
            <a:r>
              <a:rPr lang="en-US" sz="900" dirty="0"/>
              <a:t>Crandall, C. S., </a:t>
            </a:r>
            <a:r>
              <a:rPr lang="en-US" sz="900" dirty="0" err="1"/>
              <a:t>Preisler</a:t>
            </a:r>
            <a:r>
              <a:rPr lang="en-US" sz="900" dirty="0"/>
              <a:t>, J. J., &amp; </a:t>
            </a:r>
            <a:r>
              <a:rPr lang="en-US" sz="900" dirty="0" err="1"/>
              <a:t>Aussprung</a:t>
            </a:r>
            <a:r>
              <a:rPr lang="en-US" sz="900" dirty="0"/>
              <a:t>, J. (1992). Measuring Life Event Stress in the Lives </a:t>
            </a:r>
            <a:r>
              <a:rPr lang="en-US" sz="900" dirty="0" smtClean="0"/>
              <a:t>of </a:t>
            </a:r>
            <a:r>
              <a:rPr lang="en-US" sz="900" dirty="0"/>
              <a:t>College Students: The </a:t>
            </a:r>
            <a:r>
              <a:rPr lang="en-US" sz="900" dirty="0" smtClean="0"/>
              <a:t>	Undergraduate </a:t>
            </a:r>
            <a:r>
              <a:rPr lang="en-US" sz="900" dirty="0"/>
              <a:t>Stress Questionnaire (USQ). </a:t>
            </a:r>
            <a:r>
              <a:rPr lang="en-US" sz="900" i="1" dirty="0"/>
              <a:t>Journal of Behavioral Medicine, 15(6),</a:t>
            </a:r>
            <a:r>
              <a:rPr lang="en-US" sz="900" dirty="0"/>
              <a:t> 627-662. </a:t>
            </a:r>
            <a:r>
              <a:rPr lang="en-US" sz="900" dirty="0" err="1"/>
              <a:t>doi</a:t>
            </a:r>
            <a:r>
              <a:rPr lang="en-US" sz="900" dirty="0"/>
              <a:t>: </a:t>
            </a:r>
            <a:r>
              <a:rPr lang="en-US" sz="900" dirty="0" smtClean="0"/>
              <a:t>	</a:t>
            </a:r>
            <a:r>
              <a:rPr lang="en-US" sz="900" u="sng" dirty="0" smtClean="0">
                <a:hlinkClick r:id="rId3"/>
              </a:rPr>
              <a:t>https</a:t>
            </a:r>
            <a:r>
              <a:rPr lang="en-US" sz="900" u="sng" dirty="0">
                <a:hlinkClick r:id="rId3"/>
              </a:rPr>
              <a:t>://</a:t>
            </a:r>
            <a:r>
              <a:rPr lang="en-US" sz="900" u="sng" dirty="0" smtClean="0">
                <a:hlinkClick r:id="rId3"/>
              </a:rPr>
              <a:t>doi.org/10.1007/BF00844860</a:t>
            </a:r>
            <a:endParaRPr lang="en-US" sz="900" dirty="0" smtClean="0"/>
          </a:p>
          <a:p>
            <a:r>
              <a:rPr lang="en-US" sz="900" dirty="0" err="1" smtClean="0"/>
              <a:t>Fedewa</a:t>
            </a:r>
            <a:r>
              <a:rPr lang="en-US" sz="900" dirty="0"/>
              <a:t>, A. L., &amp; </a:t>
            </a:r>
            <a:r>
              <a:rPr lang="en-US" sz="900" dirty="0" err="1"/>
              <a:t>Ahn</a:t>
            </a:r>
            <a:r>
              <a:rPr lang="en-US" sz="900" dirty="0"/>
              <a:t>, S. (2011).</a:t>
            </a:r>
            <a:r>
              <a:rPr lang="en-US" sz="900" b="1" dirty="0"/>
              <a:t> </a:t>
            </a:r>
            <a:r>
              <a:rPr lang="en-US" sz="900" dirty="0"/>
              <a:t>The Effects of Physical Activity and Physical Fitness on </a:t>
            </a:r>
            <a:r>
              <a:rPr lang="en-US" sz="900" dirty="0" smtClean="0"/>
              <a:t>Children's </a:t>
            </a:r>
            <a:r>
              <a:rPr lang="en-US" sz="900" dirty="0"/>
              <a:t>Achievement and </a:t>
            </a:r>
            <a:r>
              <a:rPr lang="en-US" sz="900" dirty="0" smtClean="0"/>
              <a:t>Cognitive </a:t>
            </a:r>
            <a:r>
              <a:rPr lang="en-US" sz="900" dirty="0"/>
              <a:t>Outcomes. </a:t>
            </a:r>
            <a:r>
              <a:rPr lang="en-US" sz="900" i="1" dirty="0"/>
              <a:t>Research Quarterly for Exercise and Sport, 82(3),</a:t>
            </a:r>
            <a:r>
              <a:rPr lang="en-US" sz="900" dirty="0"/>
              <a:t> 521-535. </a:t>
            </a:r>
            <a:r>
              <a:rPr lang="en-US" sz="900" dirty="0" err="1"/>
              <a:t>doi</a:t>
            </a:r>
            <a:r>
              <a:rPr lang="en-US" sz="900" dirty="0"/>
              <a:t>: </a:t>
            </a:r>
            <a:r>
              <a:rPr lang="en-US" sz="900" dirty="0" smtClean="0"/>
              <a:t>10.1080/02701367.2011.10599785 </a:t>
            </a:r>
            <a:endParaRPr lang="en-US" sz="900" b="1" dirty="0"/>
          </a:p>
          <a:p>
            <a:r>
              <a:rPr lang="en-US" sz="900" dirty="0"/>
              <a:t>Finn, J. D., &amp; Rock, D. A. (1997). Academic success among students at risk for school </a:t>
            </a:r>
            <a:r>
              <a:rPr lang="en-US" sz="900" dirty="0" smtClean="0"/>
              <a:t>failure</a:t>
            </a:r>
            <a:r>
              <a:rPr lang="en-US" sz="900" dirty="0"/>
              <a:t>. </a:t>
            </a:r>
            <a:r>
              <a:rPr lang="en-US" sz="900" i="1" dirty="0"/>
              <a:t>Journal of applied </a:t>
            </a:r>
            <a:r>
              <a:rPr lang="en-US" sz="900" i="1" dirty="0" smtClean="0"/>
              <a:t>psychology</a:t>
            </a:r>
            <a:r>
              <a:rPr lang="en-US" sz="900" dirty="0"/>
              <a:t>, </a:t>
            </a:r>
            <a:r>
              <a:rPr lang="en-US" sz="900" i="1" dirty="0"/>
              <a:t>82</a:t>
            </a:r>
            <a:r>
              <a:rPr lang="en-US" sz="900" dirty="0"/>
              <a:t>(2), 221. </a:t>
            </a:r>
            <a:r>
              <a:rPr lang="en-US" sz="900" dirty="0" err="1"/>
              <a:t>doi</a:t>
            </a:r>
            <a:r>
              <a:rPr lang="en-US" sz="900" dirty="0"/>
              <a:t>: </a:t>
            </a:r>
            <a:r>
              <a:rPr lang="en-US" sz="900" u="sng" dirty="0">
                <a:hlinkClick r:id="rId4"/>
              </a:rPr>
              <a:t>http://dx.doi.org/10.1037/0021-9010.82.2.221</a:t>
            </a:r>
            <a:endParaRPr lang="en-US" sz="900" dirty="0"/>
          </a:p>
          <a:p>
            <a:r>
              <a:rPr lang="en-US" sz="900" dirty="0" err="1" smtClean="0"/>
              <a:t>Froh</a:t>
            </a:r>
            <a:r>
              <a:rPr lang="en-US" sz="900" dirty="0"/>
              <a:t>, R. C., &amp; Hawkes, M. (1996). Assessing student involvement in learning. In R. J. </a:t>
            </a:r>
            <a:r>
              <a:rPr lang="en-US" sz="900" dirty="0" err="1"/>
              <a:t>Menges</a:t>
            </a:r>
            <a:r>
              <a:rPr lang="en-US" sz="900" dirty="0"/>
              <a:t>, </a:t>
            </a:r>
            <a:r>
              <a:rPr lang="en-US" sz="900" dirty="0" smtClean="0"/>
              <a:t>M</a:t>
            </a:r>
            <a:r>
              <a:rPr lang="en-US" sz="900" dirty="0"/>
              <a:t>. Weimer, &amp; Associates (Eds.), </a:t>
            </a:r>
            <a:r>
              <a:rPr lang="en-US" sz="900" dirty="0" smtClean="0"/>
              <a:t>Teaching </a:t>
            </a:r>
            <a:r>
              <a:rPr lang="en-US" sz="900" dirty="0"/>
              <a:t>on solid ground: Using scholarship to improve practice (pp. 125-153). San Francisco: </a:t>
            </a:r>
            <a:r>
              <a:rPr lang="en-US" sz="900" dirty="0" err="1"/>
              <a:t>Jossey</a:t>
            </a:r>
            <a:r>
              <a:rPr lang="en-US" sz="900" dirty="0"/>
              <a:t>-Bass.</a:t>
            </a:r>
          </a:p>
          <a:p>
            <a:r>
              <a:rPr lang="en-US" sz="900" dirty="0" err="1"/>
              <a:t>Furniss</a:t>
            </a:r>
            <a:r>
              <a:rPr lang="en-US" sz="900" dirty="0"/>
              <a:t>, T., Beyer, T., &amp; Müller, J. M. (2009). Impact of life events on child mental health </a:t>
            </a:r>
            <a:r>
              <a:rPr lang="en-US" sz="900" dirty="0" smtClean="0"/>
              <a:t>before </a:t>
            </a:r>
            <a:r>
              <a:rPr lang="en-US" sz="900" dirty="0"/>
              <a:t>school entry at age six. </a:t>
            </a:r>
            <a:r>
              <a:rPr lang="en-US" sz="900" i="1" dirty="0" smtClean="0"/>
              <a:t>European </a:t>
            </a:r>
            <a:r>
              <a:rPr lang="en-US" sz="900" i="1" dirty="0"/>
              <a:t>Child &amp; Adolescent Psychiatry, 18, </a:t>
            </a:r>
            <a:r>
              <a:rPr lang="en-US" sz="900" dirty="0"/>
              <a:t>717–724. http://</a:t>
            </a:r>
            <a:r>
              <a:rPr lang="en-US" sz="900" dirty="0" err="1"/>
              <a:t>dx.doi.org</a:t>
            </a:r>
            <a:r>
              <a:rPr lang="en-US" sz="900" dirty="0"/>
              <a:t>/10.1007/s00787- 009-0013-z </a:t>
            </a:r>
          </a:p>
          <a:p>
            <a:r>
              <a:rPr lang="en-US" sz="900" dirty="0" err="1"/>
              <a:t>Galper</a:t>
            </a:r>
            <a:r>
              <a:rPr lang="en-US" sz="900" dirty="0"/>
              <a:t>, D. I., Trivedi, M. H., Barlow, C. E., Dun, A.L., &amp; </a:t>
            </a:r>
            <a:r>
              <a:rPr lang="en-US" sz="900" dirty="0" err="1"/>
              <a:t>Kampert</a:t>
            </a:r>
            <a:r>
              <a:rPr lang="en-US" sz="900" dirty="0"/>
              <a:t>, J. B. (2006). Inverse </a:t>
            </a:r>
            <a:r>
              <a:rPr lang="en-US" sz="900" dirty="0" smtClean="0"/>
              <a:t>Association </a:t>
            </a:r>
            <a:r>
              <a:rPr lang="en-US" sz="900" dirty="0"/>
              <a:t>between Physical Inactivity </a:t>
            </a:r>
            <a:r>
              <a:rPr lang="en-US" sz="900" dirty="0" smtClean="0"/>
              <a:t>and </a:t>
            </a:r>
            <a:r>
              <a:rPr lang="en-US" sz="900" dirty="0"/>
              <a:t>Mental Health in Men and Women.  </a:t>
            </a:r>
            <a:r>
              <a:rPr lang="en-US" sz="900" i="1" dirty="0"/>
              <a:t>Medicine &amp; Science in Sports &amp; Exercise, 38(1),</a:t>
            </a:r>
            <a:r>
              <a:rPr lang="en-US" sz="900" dirty="0"/>
              <a:t> 173–178. </a:t>
            </a:r>
            <a:r>
              <a:rPr lang="en-US" sz="900" dirty="0" err="1"/>
              <a:t>doi</a:t>
            </a:r>
            <a:r>
              <a:rPr lang="en-US" sz="900" dirty="0"/>
              <a:t>: </a:t>
            </a:r>
            <a:r>
              <a:rPr lang="en-US" sz="900" dirty="0" smtClean="0"/>
              <a:t>	10.1249/01.mss.0000180883.32116.28</a:t>
            </a:r>
            <a:endParaRPr lang="en-US" sz="900" dirty="0"/>
          </a:p>
          <a:p>
            <a:r>
              <a:rPr lang="en-US" sz="900" dirty="0"/>
              <a:t>Gaultney, J. F. (2010). The Prevalence of Sleep Disorders in College Students: Impact on </a:t>
            </a:r>
            <a:r>
              <a:rPr lang="en-US" sz="900" dirty="0" smtClean="0"/>
              <a:t>Academic </a:t>
            </a:r>
            <a:r>
              <a:rPr lang="en-US" sz="900" dirty="0"/>
              <a:t>Performance. </a:t>
            </a:r>
            <a:r>
              <a:rPr lang="en-US" sz="900" i="1" dirty="0"/>
              <a:t>Journal of </a:t>
            </a:r>
            <a:r>
              <a:rPr lang="en-US" sz="900" i="1" dirty="0" smtClean="0"/>
              <a:t>American </a:t>
            </a:r>
            <a:r>
              <a:rPr lang="en-US" sz="900" i="1" dirty="0"/>
              <a:t>College Health, 59(2),</a:t>
            </a:r>
            <a:r>
              <a:rPr lang="en-US" sz="900" dirty="0"/>
              <a:t> 91-97. </a:t>
            </a:r>
            <a:r>
              <a:rPr lang="en-US" sz="900" dirty="0" err="1"/>
              <a:t>doi</a:t>
            </a:r>
            <a:r>
              <a:rPr lang="en-US" sz="900" dirty="0"/>
              <a:t>: 10.1080/07448481.2010.483708</a:t>
            </a:r>
          </a:p>
          <a:p>
            <a:r>
              <a:rPr lang="en-US" sz="900" dirty="0"/>
              <a:t>Gilbert, S. P. &amp; Weaver, C. C. (2010). Sleep Quality and Academic Performance in University </a:t>
            </a:r>
            <a:r>
              <a:rPr lang="en-US" sz="900" dirty="0" smtClean="0"/>
              <a:t>Students</a:t>
            </a:r>
            <a:r>
              <a:rPr lang="en-US" sz="900" dirty="0"/>
              <a:t>: A Wake-Up Call for </a:t>
            </a:r>
            <a:r>
              <a:rPr lang="en-US" sz="900" dirty="0" smtClean="0"/>
              <a:t>College </a:t>
            </a:r>
            <a:r>
              <a:rPr lang="en-US" sz="900" dirty="0"/>
              <a:t>Psychologists. </a:t>
            </a:r>
            <a:r>
              <a:rPr lang="en-US" sz="900" i="1" dirty="0"/>
              <a:t>Journal of College Student Psychotherapy, 24:4, </a:t>
            </a:r>
            <a:r>
              <a:rPr lang="en-US" sz="900" dirty="0"/>
              <a:t>295-306. </a:t>
            </a:r>
            <a:r>
              <a:rPr lang="en-US" sz="900" dirty="0" err="1"/>
              <a:t>doi</a:t>
            </a:r>
            <a:r>
              <a:rPr lang="en-US" sz="900" dirty="0"/>
              <a:t>: </a:t>
            </a:r>
            <a:r>
              <a:rPr lang="en-US" sz="900" dirty="0" smtClean="0"/>
              <a:t>10.1080/87568225.2010.509245</a:t>
            </a:r>
          </a:p>
          <a:p>
            <a:r>
              <a:rPr lang="en-US" sz="900" dirty="0"/>
              <a:t>Gomes, A. A., Tavares, J., &amp; de </a:t>
            </a:r>
            <a:r>
              <a:rPr lang="en-US" sz="900" dirty="0" err="1"/>
              <a:t>Azevedo</a:t>
            </a:r>
            <a:r>
              <a:rPr lang="en-US" sz="900" dirty="0"/>
              <a:t>, M. H. P. (2011). Sleep and Academic Performance in </a:t>
            </a:r>
            <a:r>
              <a:rPr lang="en-US" sz="900" dirty="0" smtClean="0"/>
              <a:t>Undergraduates</a:t>
            </a:r>
            <a:r>
              <a:rPr lang="en-US" sz="900" dirty="0"/>
              <a:t>: A </a:t>
            </a:r>
            <a:r>
              <a:rPr lang="en-US" sz="900" dirty="0" smtClean="0"/>
              <a:t>Multi-measure</a:t>
            </a:r>
            <a:r>
              <a:rPr lang="en-US" sz="900" dirty="0"/>
              <a:t>, Multi-predictor Approach. </a:t>
            </a:r>
            <a:r>
              <a:rPr lang="en-US" sz="900" i="1" dirty="0"/>
              <a:t>Chronobiology International, 28(9),</a:t>
            </a:r>
            <a:r>
              <a:rPr lang="en-US" sz="900" dirty="0"/>
              <a:t> 786-801. </a:t>
            </a:r>
            <a:r>
              <a:rPr lang="en-US" sz="900" dirty="0" err="1"/>
              <a:t>doi</a:t>
            </a:r>
            <a:r>
              <a:rPr lang="en-US" sz="900" dirty="0"/>
              <a:t>: </a:t>
            </a:r>
            <a:r>
              <a:rPr lang="en-US" sz="900" dirty="0" smtClean="0"/>
              <a:t>10.3109/07420528.2011.606518</a:t>
            </a:r>
          </a:p>
          <a:p>
            <a:r>
              <a:rPr lang="en-US" sz="900" dirty="0" smtClean="0"/>
              <a:t>Handelsman</a:t>
            </a:r>
            <a:r>
              <a:rPr lang="en-US" sz="900" dirty="0"/>
              <a:t>, M. M., Briggs, W. L., Sullivan, N., &amp; </a:t>
            </a:r>
            <a:r>
              <a:rPr lang="en-US" sz="900" dirty="0" err="1"/>
              <a:t>Towler</a:t>
            </a:r>
            <a:r>
              <a:rPr lang="en-US" sz="900" dirty="0"/>
              <a:t>, A. (2005). A Measure of College Student Course Engagement. </a:t>
            </a:r>
            <a:r>
              <a:rPr lang="en-US" sz="900" i="1" dirty="0"/>
              <a:t>The </a:t>
            </a:r>
            <a:r>
              <a:rPr lang="en-US" sz="900" i="1" dirty="0" smtClean="0"/>
              <a:t>Journal </a:t>
            </a:r>
            <a:r>
              <a:rPr lang="en-US" sz="900" i="1" dirty="0"/>
              <a:t>of Educational Research, 98,</a:t>
            </a:r>
            <a:r>
              <a:rPr lang="en-US" sz="900" dirty="0"/>
              <a:t> 184-191. </a:t>
            </a:r>
            <a:r>
              <a:rPr lang="en-US" sz="900" dirty="0" err="1"/>
              <a:t>doi</a:t>
            </a:r>
            <a:r>
              <a:rPr lang="en-US" sz="900" dirty="0"/>
              <a:t>: </a:t>
            </a:r>
            <a:r>
              <a:rPr lang="en-US" sz="900" u="sng" dirty="0">
                <a:hlinkClick r:id="rId5"/>
              </a:rPr>
              <a:t>http://</a:t>
            </a:r>
            <a:r>
              <a:rPr lang="en-US" sz="900" u="sng" dirty="0" smtClean="0">
                <a:hlinkClick r:id="rId5"/>
              </a:rPr>
              <a:t>dx.doi.org/10.3200/JOER.98.3.184-192</a:t>
            </a:r>
            <a:endParaRPr lang="en-US" sz="900" u="sng" dirty="0" smtClean="0"/>
          </a:p>
          <a:p>
            <a:r>
              <a:rPr lang="en-US" sz="900" dirty="0"/>
              <a:t>Leggett, A., </a:t>
            </a:r>
            <a:r>
              <a:rPr lang="en-US" sz="900" dirty="0" err="1"/>
              <a:t>Burgard</a:t>
            </a:r>
            <a:r>
              <a:rPr lang="en-US" sz="900" dirty="0"/>
              <a:t>, S., &amp; </a:t>
            </a:r>
            <a:r>
              <a:rPr lang="en-US" sz="900" dirty="0" err="1"/>
              <a:t>Zivin</a:t>
            </a:r>
            <a:r>
              <a:rPr lang="en-US" sz="900" dirty="0"/>
              <a:t>, K. (2015). The impact of sleep disturbance on the association </a:t>
            </a:r>
            <a:r>
              <a:rPr lang="en-US" sz="900" dirty="0" smtClean="0"/>
              <a:t>between </a:t>
            </a:r>
            <a:r>
              <a:rPr lang="en-US" sz="900" dirty="0"/>
              <a:t>stressful life events </a:t>
            </a:r>
            <a:r>
              <a:rPr lang="en-US" sz="900" dirty="0" smtClean="0"/>
              <a:t>and </a:t>
            </a:r>
            <a:r>
              <a:rPr lang="en-US" sz="900" dirty="0"/>
              <a:t>depressive symptoms. </a:t>
            </a:r>
            <a:r>
              <a:rPr lang="en-US" sz="900" i="1" dirty="0"/>
              <a:t>Journals of Gerontology Series B: Psychological Sciences and Social Sciences</a:t>
            </a:r>
            <a:r>
              <a:rPr lang="en-US" sz="900" dirty="0"/>
              <a:t>, </a:t>
            </a:r>
            <a:r>
              <a:rPr lang="en-US" sz="900" i="1" dirty="0"/>
              <a:t>71</a:t>
            </a:r>
            <a:r>
              <a:rPr lang="en-US" sz="900" dirty="0"/>
              <a:t>(1), 118-128. </a:t>
            </a:r>
            <a:r>
              <a:rPr lang="en-US" sz="900" dirty="0" err="1"/>
              <a:t>doi</a:t>
            </a:r>
            <a:r>
              <a:rPr lang="en-US" sz="900" dirty="0"/>
              <a:t>: </a:t>
            </a:r>
            <a:r>
              <a:rPr lang="en-US" sz="900" dirty="0" smtClean="0"/>
              <a:t>	https</a:t>
            </a:r>
            <a:r>
              <a:rPr lang="en-US" sz="900" dirty="0"/>
              <a:t>://</a:t>
            </a:r>
            <a:r>
              <a:rPr lang="en-US" sz="900" dirty="0" err="1" smtClean="0"/>
              <a:t>doi.org</a:t>
            </a:r>
            <a:r>
              <a:rPr lang="en-US" sz="900" dirty="0" smtClean="0"/>
              <a:t>/10.1093/</a:t>
            </a:r>
            <a:r>
              <a:rPr lang="en-US" sz="900" dirty="0" err="1" smtClean="0"/>
              <a:t>geronb</a:t>
            </a:r>
            <a:r>
              <a:rPr lang="en-US" sz="900" dirty="0" smtClean="0"/>
              <a:t>/gbv072</a:t>
            </a:r>
            <a:endParaRPr lang="en-US" sz="900" u="sng" dirty="0" smtClean="0"/>
          </a:p>
          <a:p>
            <a:r>
              <a:rPr lang="en-US" sz="900" dirty="0"/>
              <a:t>Lloyd, C., Alexander, A. A., Rice, D. G., &amp; Greenfield, N. S. (1980). Life events as predictors of </a:t>
            </a:r>
            <a:r>
              <a:rPr lang="en-US" sz="900" dirty="0" smtClean="0"/>
              <a:t>academic </a:t>
            </a:r>
            <a:r>
              <a:rPr lang="en-US" sz="900" dirty="0"/>
              <a:t>performance. </a:t>
            </a:r>
            <a:r>
              <a:rPr lang="en-US" sz="900" i="1" dirty="0"/>
              <a:t>Journal </a:t>
            </a:r>
            <a:r>
              <a:rPr lang="en-US" sz="900" i="1" dirty="0" smtClean="0"/>
              <a:t>of </a:t>
            </a:r>
            <a:r>
              <a:rPr lang="en-US" sz="900" i="1" dirty="0"/>
              <a:t>Human stress</a:t>
            </a:r>
            <a:r>
              <a:rPr lang="en-US" sz="900" dirty="0"/>
              <a:t>, </a:t>
            </a:r>
            <a:r>
              <a:rPr lang="en-US" sz="900" i="1" dirty="0"/>
              <a:t>6</a:t>
            </a:r>
            <a:r>
              <a:rPr lang="en-US" sz="900" dirty="0"/>
              <a:t>(3), 15-25. </a:t>
            </a:r>
            <a:r>
              <a:rPr lang="en-US" sz="900" dirty="0" err="1"/>
              <a:t>doi</a:t>
            </a:r>
            <a:r>
              <a:rPr lang="en-US" sz="900" dirty="0"/>
              <a:t>: </a:t>
            </a:r>
            <a:r>
              <a:rPr lang="en-US" sz="900" u="sng" dirty="0">
                <a:hlinkClick r:id="rId6"/>
              </a:rPr>
              <a:t>http://</a:t>
            </a:r>
            <a:r>
              <a:rPr lang="en-US" sz="900" u="sng" dirty="0" smtClean="0">
                <a:hlinkClick r:id="rId6"/>
              </a:rPr>
              <a:t>dx.doi.org/10.1080/0097840X.1980.9936094</a:t>
            </a:r>
            <a:endParaRPr lang="en-US" sz="900" dirty="0" smtClean="0"/>
          </a:p>
          <a:p>
            <a:r>
              <a:rPr lang="en-US" sz="900" dirty="0"/>
              <a:t>Marks, H. M. (2000). Student Engagement in Instructional Activity: Patterns in the Elementary, </a:t>
            </a:r>
            <a:r>
              <a:rPr lang="en-US" sz="900" dirty="0" smtClean="0"/>
              <a:t>Middle</a:t>
            </a:r>
            <a:r>
              <a:rPr lang="en-US" sz="900" dirty="0"/>
              <a:t>, and High </a:t>
            </a:r>
            <a:r>
              <a:rPr lang="en-US" sz="900" dirty="0" smtClean="0"/>
              <a:t>School Years</a:t>
            </a:r>
            <a:r>
              <a:rPr lang="en-US" sz="900" dirty="0"/>
              <a:t>. </a:t>
            </a:r>
            <a:r>
              <a:rPr lang="en-US" sz="900" i="1" dirty="0"/>
              <a:t>American Educational Research Journal Spring, 37(1),</a:t>
            </a:r>
            <a:r>
              <a:rPr lang="en-US" sz="900" dirty="0"/>
              <a:t> 153-184. </a:t>
            </a:r>
            <a:r>
              <a:rPr lang="en-US" sz="900" dirty="0" err="1"/>
              <a:t>doi</a:t>
            </a:r>
            <a:r>
              <a:rPr lang="en-US" sz="900" dirty="0"/>
              <a:t>: </a:t>
            </a:r>
            <a:r>
              <a:rPr lang="en-US" sz="900" u="sng" dirty="0">
                <a:hlinkClick r:id="rId7"/>
              </a:rPr>
              <a:t>https://</a:t>
            </a:r>
            <a:r>
              <a:rPr lang="en-US" sz="900" u="sng" dirty="0" smtClean="0">
                <a:hlinkClick r:id="rId7"/>
              </a:rPr>
              <a:t>doi.org/10.3102/00028312037001153</a:t>
            </a:r>
            <a:endParaRPr lang="en-US" sz="900" u="sng" dirty="0" smtClean="0"/>
          </a:p>
          <a:p>
            <a:r>
              <a:rPr lang="en-US" sz="900" dirty="0"/>
              <a:t>McCullough, G., Huebner, E. S., &amp; Laughlin, J. E. (2000). Life events, self-concept, and </a:t>
            </a:r>
            <a:r>
              <a:rPr lang="en-US" sz="900" dirty="0" smtClean="0"/>
              <a:t>adolescents</a:t>
            </a:r>
            <a:r>
              <a:rPr lang="en-US" sz="900" dirty="0"/>
              <a:t>’ positive subjective </a:t>
            </a:r>
            <a:r>
              <a:rPr lang="en-US" sz="900" dirty="0" smtClean="0"/>
              <a:t>well-being</a:t>
            </a:r>
            <a:r>
              <a:rPr lang="en-US" sz="900" dirty="0"/>
              <a:t>. </a:t>
            </a:r>
            <a:r>
              <a:rPr lang="en-US" sz="900" i="1" dirty="0"/>
              <a:t>Psychology in the Schools, 3,</a:t>
            </a:r>
            <a:r>
              <a:rPr lang="en-US" sz="900" dirty="0"/>
              <a:t> 1–10. </a:t>
            </a:r>
            <a:r>
              <a:rPr lang="en-US" sz="900" dirty="0" err="1"/>
              <a:t>doi</a:t>
            </a:r>
            <a:r>
              <a:rPr lang="en-US" sz="900" dirty="0"/>
              <a:t>: 10.1002/(SICI)1520-6807(200005)37:3&lt;281::</a:t>
            </a:r>
            <a:r>
              <a:rPr lang="en-US" sz="900" dirty="0" smtClean="0"/>
              <a:t>AID-PITS8&gt;3.0.CO;2-2</a:t>
            </a:r>
          </a:p>
          <a:p>
            <a:r>
              <a:rPr lang="en-US" sz="900" dirty="0"/>
              <a:t>McKnight, C. G., Huebner, E. S., &amp; </a:t>
            </a:r>
            <a:r>
              <a:rPr lang="en-US" sz="900" dirty="0" err="1"/>
              <a:t>Suldo</a:t>
            </a:r>
            <a:r>
              <a:rPr lang="en-US" sz="900" dirty="0"/>
              <a:t>, S. M. (2002). Relationships among stressful life </a:t>
            </a:r>
            <a:r>
              <a:rPr lang="en-US" sz="900" dirty="0" smtClean="0"/>
              <a:t>events</a:t>
            </a:r>
            <a:r>
              <a:rPr lang="en-US" sz="900" dirty="0"/>
              <a:t>, temperament, problem </a:t>
            </a:r>
            <a:r>
              <a:rPr lang="en-US" sz="900" dirty="0" smtClean="0"/>
              <a:t>behavior</a:t>
            </a:r>
            <a:r>
              <a:rPr lang="en-US" sz="900" dirty="0"/>
              <a:t>, and global life satisfaction in adolescents. </a:t>
            </a:r>
            <a:r>
              <a:rPr lang="en-US" sz="900" i="1" dirty="0"/>
              <a:t>Psychology in the Schools,</a:t>
            </a:r>
            <a:r>
              <a:rPr lang="en-US" sz="900" dirty="0"/>
              <a:t> </a:t>
            </a:r>
            <a:r>
              <a:rPr lang="en-US" sz="900" i="1" dirty="0"/>
              <a:t>39</a:t>
            </a:r>
            <a:r>
              <a:rPr lang="en-US" sz="900" dirty="0"/>
              <a:t>, 677–687. </a:t>
            </a:r>
            <a:r>
              <a:rPr lang="en-US" sz="900" dirty="0" err="1"/>
              <a:t>doi</a:t>
            </a:r>
            <a:r>
              <a:rPr lang="en-US" sz="900" dirty="0"/>
              <a:t>: </a:t>
            </a:r>
            <a:r>
              <a:rPr lang="en-US" sz="900" dirty="0" smtClean="0"/>
              <a:t>10.1002/pits.10062</a:t>
            </a:r>
            <a:endParaRPr lang="en-US" sz="900" u="sng" dirty="0" smtClean="0"/>
          </a:p>
          <a:p>
            <a:r>
              <a:rPr lang="en-US" sz="900" dirty="0"/>
              <a:t>Muller, D., Judd, C. M., &amp; </a:t>
            </a:r>
            <a:r>
              <a:rPr lang="en-US" sz="900" dirty="0" err="1"/>
              <a:t>Yzerbyt</a:t>
            </a:r>
            <a:r>
              <a:rPr lang="en-US" sz="900" dirty="0"/>
              <a:t>, V. Y. (2005). When moderation is mediated and mediation </a:t>
            </a:r>
            <a:r>
              <a:rPr lang="en-US" sz="900" dirty="0" smtClean="0"/>
              <a:t>is </a:t>
            </a:r>
            <a:r>
              <a:rPr lang="en-US" sz="900" dirty="0"/>
              <a:t>moderated. </a:t>
            </a:r>
            <a:r>
              <a:rPr lang="en-US" sz="900" i="1" dirty="0"/>
              <a:t>Journal of personality and social psychology</a:t>
            </a:r>
            <a:r>
              <a:rPr lang="en-US" sz="900" dirty="0"/>
              <a:t>, </a:t>
            </a:r>
            <a:r>
              <a:rPr lang="en-US" sz="900" i="1" dirty="0"/>
              <a:t>89</a:t>
            </a:r>
            <a:r>
              <a:rPr lang="en-US" sz="900" dirty="0"/>
              <a:t>(6), 852. </a:t>
            </a:r>
            <a:r>
              <a:rPr lang="en-US" sz="900" dirty="0" err="1"/>
              <a:t>doi</a:t>
            </a:r>
            <a:r>
              <a:rPr lang="en-US" sz="900" dirty="0"/>
              <a:t>: </a:t>
            </a:r>
            <a:r>
              <a:rPr lang="en-US" sz="900" u="sng" dirty="0">
                <a:hlinkClick r:id="rId8"/>
              </a:rPr>
              <a:t>http://dx.doi.org/10.1037/0022-3514.89.6.852</a:t>
            </a:r>
            <a:r>
              <a:rPr lang="en-US" sz="900" dirty="0"/>
              <a:t> </a:t>
            </a:r>
            <a:endParaRPr lang="en-US" sz="900" dirty="0" smtClean="0"/>
          </a:p>
          <a:p>
            <a:r>
              <a:rPr lang="en-US" sz="900" dirty="0" smtClean="0"/>
              <a:t>Oginska</a:t>
            </a:r>
            <a:r>
              <a:rPr lang="en-US" sz="900" dirty="0"/>
              <a:t>, H. &amp; </a:t>
            </a:r>
            <a:r>
              <a:rPr lang="en-US" sz="900" dirty="0" err="1"/>
              <a:t>Pokorski</a:t>
            </a:r>
            <a:r>
              <a:rPr lang="en-US" sz="900" dirty="0"/>
              <a:t>, J. (2006). Fatigue and Mood Correlates of Sleep Length in Three </a:t>
            </a:r>
            <a:r>
              <a:rPr lang="en-US" sz="900" dirty="0" smtClean="0"/>
              <a:t>Age‐Social </a:t>
            </a:r>
            <a:r>
              <a:rPr lang="en-US" sz="900" dirty="0"/>
              <a:t>Groups: School </a:t>
            </a:r>
            <a:r>
              <a:rPr lang="en-US" sz="900" dirty="0" smtClean="0"/>
              <a:t>Children</a:t>
            </a:r>
            <a:r>
              <a:rPr lang="en-US" sz="900" dirty="0"/>
              <a:t>, Students, and Employees. </a:t>
            </a:r>
            <a:r>
              <a:rPr lang="en-US" sz="900" i="1" dirty="0"/>
              <a:t>Chronobiology International, 23(6),</a:t>
            </a:r>
            <a:r>
              <a:rPr lang="en-US" sz="900" dirty="0"/>
              <a:t> 1317-1328. </a:t>
            </a:r>
            <a:r>
              <a:rPr lang="en-US" sz="900" dirty="0" err="1"/>
              <a:t>doi</a:t>
            </a:r>
            <a:r>
              <a:rPr lang="en-US" sz="900" dirty="0"/>
              <a:t>: 10.1080/07420520601089349 </a:t>
            </a:r>
            <a:endParaRPr lang="en-US" sz="900" dirty="0" smtClean="0"/>
          </a:p>
          <a:p>
            <a:r>
              <a:rPr lang="en-US" sz="900" dirty="0" err="1" smtClean="0"/>
              <a:t>Pechtel</a:t>
            </a:r>
            <a:r>
              <a:rPr lang="en-US" sz="900" dirty="0"/>
              <a:t>, P., &amp; </a:t>
            </a:r>
            <a:r>
              <a:rPr lang="en-US" sz="900" dirty="0" err="1"/>
              <a:t>Pizzagalli</a:t>
            </a:r>
            <a:r>
              <a:rPr lang="en-US" sz="900" dirty="0"/>
              <a:t>, D. A. (2011). Effects of early life stress on cognitive and affective </a:t>
            </a:r>
            <a:r>
              <a:rPr lang="en-US" sz="900" dirty="0" smtClean="0"/>
              <a:t>function</a:t>
            </a:r>
            <a:r>
              <a:rPr lang="en-US" sz="900" dirty="0"/>
              <a:t>: an integrated review of </a:t>
            </a:r>
            <a:r>
              <a:rPr lang="en-US" sz="900" dirty="0" smtClean="0"/>
              <a:t>human </a:t>
            </a:r>
            <a:r>
              <a:rPr lang="en-US" sz="900" dirty="0"/>
              <a:t>literature. </a:t>
            </a:r>
            <a:r>
              <a:rPr lang="en-US" sz="900" i="1" dirty="0"/>
              <a:t>Psychopharmacology</a:t>
            </a:r>
            <a:r>
              <a:rPr lang="en-US" sz="900" dirty="0"/>
              <a:t>, </a:t>
            </a:r>
            <a:r>
              <a:rPr lang="en-US" sz="900" i="1" dirty="0"/>
              <a:t>214</a:t>
            </a:r>
            <a:r>
              <a:rPr lang="en-US" sz="900" dirty="0"/>
              <a:t>(1), 55-70. </a:t>
            </a:r>
            <a:r>
              <a:rPr lang="en-US" sz="900" dirty="0" err="1"/>
              <a:t>doi</a:t>
            </a:r>
            <a:r>
              <a:rPr lang="en-US" sz="900" dirty="0"/>
              <a:t>: </a:t>
            </a:r>
            <a:r>
              <a:rPr lang="en-US" sz="900" dirty="0">
                <a:hlinkClick r:id="rId9"/>
              </a:rPr>
              <a:t>https://</a:t>
            </a:r>
            <a:r>
              <a:rPr lang="en-US" sz="900" dirty="0" smtClean="0">
                <a:hlinkClick r:id="rId9"/>
              </a:rPr>
              <a:t>doi.org/10.1007/s00213-010-2009-2</a:t>
            </a:r>
            <a:endParaRPr lang="en-US" sz="900" dirty="0" smtClean="0"/>
          </a:p>
          <a:p>
            <a:r>
              <a:rPr lang="en-US" sz="900" dirty="0"/>
              <a:t>Pilcher, J., &amp; </a:t>
            </a:r>
            <a:r>
              <a:rPr lang="en-US" sz="900" dirty="0" err="1"/>
              <a:t>Huffcutt</a:t>
            </a:r>
            <a:r>
              <a:rPr lang="en-US" sz="900" dirty="0"/>
              <a:t>, A. (1996). Effects of sleep deprivation on performance: A meta-analysis. </a:t>
            </a:r>
            <a:r>
              <a:rPr lang="en-US" sz="900" i="1" dirty="0" smtClean="0"/>
              <a:t>Sleep</a:t>
            </a:r>
            <a:r>
              <a:rPr lang="en-US" sz="900" i="1" dirty="0"/>
              <a:t>: Journal of Sleep Research </a:t>
            </a:r>
            <a:r>
              <a:rPr lang="en-US" sz="900" i="1" dirty="0" smtClean="0"/>
              <a:t>&amp; </a:t>
            </a:r>
            <a:r>
              <a:rPr lang="en-US" sz="900" i="1" dirty="0"/>
              <a:t>Sleep Medicine</a:t>
            </a:r>
            <a:r>
              <a:rPr lang="en-US" sz="900" dirty="0"/>
              <a:t>, </a:t>
            </a:r>
            <a:r>
              <a:rPr lang="en-US" sz="900" i="1" dirty="0"/>
              <a:t>19</a:t>
            </a:r>
            <a:r>
              <a:rPr lang="en-US" sz="900" dirty="0"/>
              <a:t>, 318-326. </a:t>
            </a:r>
            <a:r>
              <a:rPr lang="en-US" sz="900" dirty="0" err="1"/>
              <a:t>doi</a:t>
            </a:r>
            <a:r>
              <a:rPr lang="en-US" sz="900" dirty="0"/>
              <a:t>: </a:t>
            </a:r>
            <a:r>
              <a:rPr lang="en-US" sz="900" u="sng" dirty="0">
                <a:hlinkClick r:id="rId10"/>
              </a:rPr>
              <a:t>https://</a:t>
            </a:r>
            <a:r>
              <a:rPr lang="en-US" sz="900" u="sng" dirty="0" smtClean="0">
                <a:hlinkClick r:id="rId10"/>
              </a:rPr>
              <a:t>doi.org/10.1093/sleep/19.4.318</a:t>
            </a:r>
            <a:endParaRPr lang="en-US" sz="900" u="sng" dirty="0" smtClean="0"/>
          </a:p>
          <a:p>
            <a:r>
              <a:rPr lang="en-US" sz="900" dirty="0" err="1"/>
              <a:t>Rasberry</a:t>
            </a:r>
            <a:r>
              <a:rPr lang="en-US" sz="900" dirty="0"/>
              <a:t>, C. N., Lee, S. M., Robin, L., et al. (2011). The association between school-based </a:t>
            </a:r>
            <a:r>
              <a:rPr lang="en-US" sz="900" dirty="0" smtClean="0"/>
              <a:t>physical </a:t>
            </a:r>
            <a:r>
              <a:rPr lang="en-US" sz="900" dirty="0"/>
              <a:t>activity, including physical </a:t>
            </a:r>
            <a:r>
              <a:rPr lang="en-US" sz="900" dirty="0" smtClean="0"/>
              <a:t>education</a:t>
            </a:r>
            <a:r>
              <a:rPr lang="en-US" sz="900" dirty="0"/>
              <a:t>, and academic performance: A systematic review of the literature. </a:t>
            </a:r>
            <a:r>
              <a:rPr lang="en-US" sz="900" i="1" dirty="0"/>
              <a:t>Preventive Medicine,</a:t>
            </a:r>
            <a:r>
              <a:rPr lang="en-US" sz="900" dirty="0"/>
              <a:t> </a:t>
            </a:r>
            <a:r>
              <a:rPr lang="en-US" sz="900" i="1" dirty="0"/>
              <a:t>52(</a:t>
            </a:r>
            <a:r>
              <a:rPr lang="en-US" sz="900" i="1" dirty="0" err="1"/>
              <a:t>Suppl</a:t>
            </a:r>
            <a:r>
              <a:rPr lang="en-US" sz="900" i="1" dirty="0"/>
              <a:t> 1), </a:t>
            </a:r>
            <a:r>
              <a:rPr lang="en-US" sz="900" dirty="0"/>
              <a:t>S10-S20. </a:t>
            </a:r>
            <a:r>
              <a:rPr lang="en-US" sz="900" dirty="0" smtClean="0"/>
              <a:t>	doi:10.1016/j.ypmed.2011.01.02</a:t>
            </a:r>
          </a:p>
          <a:p>
            <a:r>
              <a:rPr lang="en-US" sz="900" dirty="0" err="1"/>
              <a:t>Sadeh</a:t>
            </a:r>
            <a:r>
              <a:rPr lang="en-US" sz="900" dirty="0"/>
              <a:t>, A., Gruber, R., &amp; </a:t>
            </a:r>
            <a:r>
              <a:rPr lang="en-US" sz="900" dirty="0" err="1"/>
              <a:t>Raviv</a:t>
            </a:r>
            <a:r>
              <a:rPr lang="en-US" sz="900" dirty="0"/>
              <a:t>, A. (2003). The effects of sleep restriction and extension on </a:t>
            </a:r>
            <a:r>
              <a:rPr lang="en-US" sz="900" dirty="0" smtClean="0"/>
              <a:t>school-age </a:t>
            </a:r>
            <a:r>
              <a:rPr lang="en-US" sz="900" dirty="0"/>
              <a:t>children: What a </a:t>
            </a:r>
            <a:r>
              <a:rPr lang="en-US" sz="900" dirty="0" smtClean="0"/>
              <a:t>difference </a:t>
            </a:r>
            <a:r>
              <a:rPr lang="en-US" sz="900" dirty="0"/>
              <a:t>an hour makes. </a:t>
            </a:r>
            <a:r>
              <a:rPr lang="en-US" sz="900" i="1" dirty="0"/>
              <a:t>Child Development</a:t>
            </a:r>
            <a:r>
              <a:rPr lang="en-US" sz="900" dirty="0"/>
              <a:t>, </a:t>
            </a:r>
            <a:r>
              <a:rPr lang="en-US" sz="900" i="1" dirty="0"/>
              <a:t>74</a:t>
            </a:r>
            <a:r>
              <a:rPr lang="en-US" sz="900" dirty="0"/>
              <a:t>, 444-455.  </a:t>
            </a:r>
            <a:r>
              <a:rPr lang="en-US" sz="900" dirty="0" err="1"/>
              <a:t>doi</a:t>
            </a:r>
            <a:r>
              <a:rPr lang="en-US" sz="900" dirty="0"/>
              <a:t>: </a:t>
            </a:r>
            <a:r>
              <a:rPr lang="en-US" sz="900" dirty="0" smtClean="0"/>
              <a:t>10.1111/1467-8624.7402008</a:t>
            </a:r>
          </a:p>
          <a:p>
            <a:r>
              <a:rPr lang="en-US" sz="900" dirty="0" smtClean="0"/>
              <a:t>Skinner</a:t>
            </a:r>
            <a:r>
              <a:rPr lang="en-US" sz="900" dirty="0"/>
              <a:t>, E. A., &amp; Belmont, M. J. (1993). Motivation in the classroom: Reciprocal effects of </a:t>
            </a:r>
            <a:r>
              <a:rPr lang="en-US" sz="900" dirty="0" smtClean="0"/>
              <a:t>teacher </a:t>
            </a:r>
            <a:r>
              <a:rPr lang="en-US" sz="900" dirty="0"/>
              <a:t>behavior and student </a:t>
            </a:r>
            <a:r>
              <a:rPr lang="en-US" sz="900" dirty="0" smtClean="0"/>
              <a:t>engagement </a:t>
            </a:r>
            <a:r>
              <a:rPr lang="en-US" sz="900" dirty="0"/>
              <a:t>across the school year. </a:t>
            </a:r>
            <a:r>
              <a:rPr lang="en-US" sz="900" i="1" dirty="0"/>
              <a:t>Journal of Educational Psychology, 85(4</a:t>
            </a:r>
            <a:r>
              <a:rPr lang="en-US" sz="900" dirty="0"/>
              <a:t>), 571-581. </a:t>
            </a:r>
            <a:r>
              <a:rPr lang="en-US" sz="900" dirty="0" err="1"/>
              <a:t>doi</a:t>
            </a:r>
            <a:r>
              <a:rPr lang="en-US" sz="900" dirty="0"/>
              <a:t>: </a:t>
            </a:r>
            <a:r>
              <a:rPr lang="en-US" sz="900" dirty="0" smtClean="0"/>
              <a:t>	</a:t>
            </a:r>
            <a:r>
              <a:rPr lang="en-US" sz="900" u="sng" dirty="0" smtClean="0">
                <a:hlinkClick r:id="rId11"/>
              </a:rPr>
              <a:t>http</a:t>
            </a:r>
            <a:r>
              <a:rPr lang="en-US" sz="900" u="sng" dirty="0">
                <a:hlinkClick r:id="rId11"/>
              </a:rPr>
              <a:t>://</a:t>
            </a:r>
            <a:r>
              <a:rPr lang="en-US" sz="900" u="sng" dirty="0" smtClean="0">
                <a:hlinkClick r:id="rId11"/>
              </a:rPr>
              <a:t>dx.doi.org/10.1037/0022-0663.85.4.571</a:t>
            </a:r>
            <a:endParaRPr lang="en-US" sz="900" u="sng" dirty="0" smtClean="0"/>
          </a:p>
          <a:p>
            <a:r>
              <a:rPr lang="en-US" sz="900" dirty="0"/>
              <a:t>Trockel, M. T., Barnes, M. D., &amp; </a:t>
            </a:r>
            <a:r>
              <a:rPr lang="en-US" sz="900" dirty="0" err="1"/>
              <a:t>Egget</a:t>
            </a:r>
            <a:r>
              <a:rPr lang="en-US" sz="900" dirty="0"/>
              <a:t>, D. L. (2000). Health-Related Variables and Academic </a:t>
            </a:r>
            <a:r>
              <a:rPr lang="en-US" sz="900" dirty="0" smtClean="0"/>
              <a:t>Performance </a:t>
            </a:r>
            <a:r>
              <a:rPr lang="en-US" sz="900" dirty="0"/>
              <a:t>Among First-Year </a:t>
            </a:r>
            <a:r>
              <a:rPr lang="en-US" sz="900" dirty="0" smtClean="0"/>
              <a:t>College </a:t>
            </a:r>
            <a:r>
              <a:rPr lang="en-US" sz="900" dirty="0"/>
              <a:t>Students: Implications for Sleep and Other Behaviors. </a:t>
            </a:r>
            <a:r>
              <a:rPr lang="en-US" sz="900" i="1" dirty="0"/>
              <a:t>Journal of American College Health, 49(3),</a:t>
            </a:r>
            <a:r>
              <a:rPr lang="en-US" sz="900" dirty="0"/>
              <a:t> 125-131. </a:t>
            </a:r>
            <a:r>
              <a:rPr lang="en-US" sz="900" dirty="0" err="1"/>
              <a:t>doi</a:t>
            </a:r>
            <a:r>
              <a:rPr lang="en-US" sz="900" dirty="0"/>
              <a:t>: </a:t>
            </a:r>
            <a:r>
              <a:rPr lang="en-US" sz="900" dirty="0" smtClean="0"/>
              <a:t>	10.1080/07448480009596294 </a:t>
            </a:r>
            <a:endParaRPr lang="en-US" sz="900" dirty="0"/>
          </a:p>
          <a:p>
            <a:r>
              <a:rPr lang="en-US" sz="900" dirty="0" err="1" smtClean="0"/>
              <a:t>Vaez</a:t>
            </a:r>
            <a:r>
              <a:rPr lang="en-US" sz="900" dirty="0"/>
              <a:t>, M., &amp; </a:t>
            </a:r>
            <a:r>
              <a:rPr lang="en-US" sz="900" dirty="0" err="1"/>
              <a:t>Laflamme</a:t>
            </a:r>
            <a:r>
              <a:rPr lang="en-US" sz="900" dirty="0"/>
              <a:t>, L. (2008). Experienced stress, psychological symptoms, self-rated health </a:t>
            </a:r>
            <a:r>
              <a:rPr lang="en-US" sz="900" dirty="0" smtClean="0"/>
              <a:t>and </a:t>
            </a:r>
            <a:r>
              <a:rPr lang="en-US" sz="900" dirty="0"/>
              <a:t>academic achievement: A </a:t>
            </a:r>
            <a:r>
              <a:rPr lang="en-US" sz="900" dirty="0" smtClean="0"/>
              <a:t>longitudinal </a:t>
            </a:r>
            <a:r>
              <a:rPr lang="en-US" sz="900" dirty="0"/>
              <a:t>study of Swedish university students. </a:t>
            </a:r>
            <a:r>
              <a:rPr lang="en-US" sz="900" i="1" dirty="0"/>
              <a:t>Social Behavior and Personality: An international journal</a:t>
            </a:r>
            <a:r>
              <a:rPr lang="en-US" sz="900" dirty="0"/>
              <a:t>, </a:t>
            </a:r>
            <a:r>
              <a:rPr lang="en-US" sz="900" i="1" dirty="0"/>
              <a:t>36</a:t>
            </a:r>
            <a:r>
              <a:rPr lang="en-US" sz="900" dirty="0"/>
              <a:t>, 183-196. </a:t>
            </a:r>
            <a:r>
              <a:rPr lang="en-US" sz="900" dirty="0" err="1"/>
              <a:t>doi</a:t>
            </a:r>
            <a:r>
              <a:rPr lang="en-US" sz="900" dirty="0"/>
              <a:t>: </a:t>
            </a:r>
            <a:r>
              <a:rPr lang="en-US" sz="900" dirty="0" smtClean="0"/>
              <a:t>	https</a:t>
            </a:r>
            <a:r>
              <a:rPr lang="en-US" sz="900" dirty="0"/>
              <a:t>://</a:t>
            </a:r>
            <a:r>
              <a:rPr lang="en-US" sz="900" dirty="0" err="1"/>
              <a:t>doi.org</a:t>
            </a:r>
            <a:r>
              <a:rPr lang="en-US" sz="900" dirty="0"/>
              <a:t>/10.2224/sbp.2008.36.2.183 </a:t>
            </a:r>
          </a:p>
          <a:p>
            <a:r>
              <a:rPr lang="en-US" sz="900" dirty="0"/>
              <a:t>Willard, V. W., Long, A., &amp; Phipps, S. (2016). Life Stress Versus Traumatic Stress: The Impact </a:t>
            </a:r>
            <a:r>
              <a:rPr lang="en-US" sz="900" dirty="0" smtClean="0"/>
              <a:t>of </a:t>
            </a:r>
            <a:r>
              <a:rPr lang="en-US" sz="900" dirty="0"/>
              <a:t>Life Events on Psychological </a:t>
            </a:r>
            <a:r>
              <a:rPr lang="en-US" sz="900" dirty="0" smtClean="0"/>
              <a:t>Functioning </a:t>
            </a:r>
            <a:r>
              <a:rPr lang="en-US" sz="900" dirty="0"/>
              <a:t>in Children With and Without Serious Illness. </a:t>
            </a:r>
            <a:r>
              <a:rPr lang="en-US" sz="900" i="1" dirty="0"/>
              <a:t>Psychological Trauma: Theory, Research, Practice, and Policy</a:t>
            </a:r>
            <a:r>
              <a:rPr lang="en-US" sz="900" dirty="0"/>
              <a:t>, </a:t>
            </a:r>
            <a:r>
              <a:rPr lang="en-US" sz="900" i="1" dirty="0"/>
              <a:t>8(1),</a:t>
            </a:r>
            <a:r>
              <a:rPr lang="en-US" sz="900" dirty="0"/>
              <a:t> </a:t>
            </a:r>
            <a:r>
              <a:rPr lang="en-US" sz="900" dirty="0" smtClean="0"/>
              <a:t>	63-71</a:t>
            </a:r>
            <a:r>
              <a:rPr lang="en-US" sz="900" dirty="0"/>
              <a:t>. </a:t>
            </a:r>
            <a:r>
              <a:rPr lang="en-US" sz="900" dirty="0" err="1"/>
              <a:t>doi</a:t>
            </a:r>
            <a:r>
              <a:rPr lang="en-US" sz="900" dirty="0"/>
              <a:t>: </a:t>
            </a:r>
            <a:r>
              <a:rPr lang="en-US" sz="900" u="sng" dirty="0">
                <a:hlinkClick r:id="rId12"/>
              </a:rPr>
              <a:t>http://</a:t>
            </a:r>
            <a:r>
              <a:rPr lang="en-US" sz="900" u="sng" dirty="0" smtClean="0">
                <a:hlinkClick r:id="rId12"/>
              </a:rPr>
              <a:t>dx.doi.org/10.1037/tra0000017</a:t>
            </a:r>
            <a:endParaRPr lang="en-US" sz="900" dirty="0"/>
          </a:p>
          <a:p>
            <a:r>
              <a:rPr lang="en-US" sz="900" dirty="0" err="1"/>
              <a:t>Zepke</a:t>
            </a:r>
            <a:r>
              <a:rPr lang="en-US" sz="900" dirty="0"/>
              <a:t>, N. &amp; Leach, L. (2010). Improving student engagement: Ten proposals for action. </a:t>
            </a:r>
            <a:r>
              <a:rPr lang="en-US" sz="900" i="1" dirty="0"/>
              <a:t>Active </a:t>
            </a:r>
            <a:r>
              <a:rPr lang="en-US" sz="900" i="1" dirty="0" smtClean="0"/>
              <a:t>Learning </a:t>
            </a:r>
            <a:r>
              <a:rPr lang="en-US" sz="900" i="1" dirty="0"/>
              <a:t>in Higher Education, </a:t>
            </a:r>
            <a:r>
              <a:rPr lang="en-US" sz="900" i="1" dirty="0" smtClean="0"/>
              <a:t>11(3</a:t>
            </a:r>
            <a:r>
              <a:rPr lang="en-US" sz="900" i="1" dirty="0"/>
              <a:t>)</a:t>
            </a:r>
            <a:r>
              <a:rPr lang="en-US" sz="900" dirty="0"/>
              <a:t>, 167-177. </a:t>
            </a:r>
            <a:r>
              <a:rPr lang="en-US" sz="900" dirty="0" err="1"/>
              <a:t>doi</a:t>
            </a:r>
            <a:r>
              <a:rPr lang="en-US" sz="900" dirty="0"/>
              <a:t>: 10.1177/1469787410379680</a:t>
            </a:r>
          </a:p>
          <a:p>
            <a:endParaRPr lang="en-US" dirty="0"/>
          </a:p>
        </p:txBody>
      </p:sp>
    </p:spTree>
    <p:extLst>
      <p:ext uri="{BB962C8B-B14F-4D97-AF65-F5344CB8AC3E}">
        <p14:creationId xmlns:p14="http://schemas.microsoft.com/office/powerpoint/2010/main" val="13921485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1 - </a:t>
            </a:r>
            <a:r>
              <a:rPr lang="en-US" sz="2800" u="sng" dirty="0">
                <a:solidFill>
                  <a:schemeClr val="accent1"/>
                </a:solidFill>
              </a:rPr>
              <a:t>Skills Engagement</a:t>
            </a:r>
            <a:r>
              <a:rPr lang="en-US" sz="2800" dirty="0">
                <a:solidFill>
                  <a:schemeClr val="accent1"/>
                </a:solidFill>
              </a:rPr>
              <a:t>: </a:t>
            </a:r>
          </a:p>
          <a:p>
            <a:pPr marL="899795" lvl="2" indent="-269875"/>
            <a:r>
              <a:rPr lang="en-US" sz="2000" dirty="0">
                <a:solidFill>
                  <a:schemeClr val="accent2"/>
                </a:solidFill>
              </a:rPr>
              <a:t>Study skills</a:t>
            </a:r>
          </a:p>
          <a:p>
            <a:pPr marL="899795" lvl="2" indent="-269875"/>
            <a:r>
              <a:rPr lang="en-US" sz="2000" dirty="0">
                <a:solidFill>
                  <a:schemeClr val="accent2"/>
                </a:solidFill>
              </a:rPr>
              <a:t>Effort</a:t>
            </a:r>
          </a:p>
          <a:p>
            <a:pPr marL="899795" lvl="2" indent="-269875"/>
            <a:r>
              <a:rPr lang="en-US" sz="2000" dirty="0">
                <a:solidFill>
                  <a:schemeClr val="accent2"/>
                </a:solidFill>
              </a:rPr>
              <a:t>Work completion</a:t>
            </a:r>
          </a:p>
          <a:p>
            <a:pPr marL="899795" lvl="2" indent="-269875"/>
            <a:r>
              <a:rPr lang="en-US" sz="2000" dirty="0" smtClean="0">
                <a:solidFill>
                  <a:schemeClr val="accent2"/>
                </a:solidFill>
              </a:rPr>
              <a:t>Attendance</a:t>
            </a:r>
            <a:endParaRPr lang="en-US" sz="2000" dirty="0">
              <a:solidFill>
                <a:schemeClr val="accent2"/>
              </a:solidFill>
            </a:endParaRPr>
          </a:p>
          <a:p>
            <a:pPr marL="899795" lvl="2" indent="-269875"/>
            <a:r>
              <a:rPr lang="en-US" sz="2000" dirty="0">
                <a:solidFill>
                  <a:schemeClr val="accent2"/>
                </a:solidFill>
              </a:rPr>
              <a:t>Taking and reviewing notes </a:t>
            </a: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36540889"/>
      </p:ext>
    </p:extLst>
  </p:cSld>
  <p:clrMapOvr>
    <a:masterClrMapping/>
  </p:clrMapOvr>
  <p:timing>
    <p:tnLst>
      <p:par>
        <p:cTn id="1" dur="indefinite" restart="never" nodeType="tmRoot"/>
      </p:par>
    </p:tn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63856</TotalTime>
  <Words>11208</Words>
  <Application>Microsoft Office PowerPoint</Application>
  <PresentationFormat>Widescreen</PresentationFormat>
  <Paragraphs>2077</Paragraphs>
  <Slides>86</Slides>
  <Notes>79</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86</vt:i4>
      </vt:variant>
    </vt:vector>
  </HeadingPairs>
  <TitlesOfParts>
    <vt:vector size="98" baseType="lpstr">
      <vt:lpstr>SimSun</vt:lpstr>
      <vt:lpstr>Arial</vt:lpstr>
      <vt:lpstr>Calibri</vt:lpstr>
      <vt:lpstr>Garamond</vt:lpstr>
      <vt:lpstr>Gill Sans MT</vt:lpstr>
      <vt:lpstr>Mangal</vt:lpstr>
      <vt:lpstr>Symbol</vt:lpstr>
      <vt:lpstr>Times New Roman</vt:lpstr>
      <vt:lpstr>Wingdings</vt:lpstr>
      <vt:lpstr>Wingdings 2</vt:lpstr>
      <vt:lpstr>Dividend</vt:lpstr>
      <vt:lpstr>Microsoft Word Document</vt:lpstr>
      <vt:lpstr>Effects of Stress, Sleep Hygiene, and Exercise on  Academic Engagement in Undergraduate Students  </vt:lpstr>
      <vt:lpstr>Academic Engagement</vt:lpstr>
      <vt:lpstr>Academic Engagement</vt:lpstr>
      <vt:lpstr> Zepke and Leach (2010): four perspectives on school engagement in college students.</vt:lpstr>
      <vt:lpstr>Academic Engagement</vt:lpstr>
      <vt:lpstr>Academic Engagement</vt:lpstr>
      <vt:lpstr>Academic Engagement</vt:lpstr>
      <vt:lpstr>SCEQ Four Factors of Engagement</vt:lpstr>
      <vt:lpstr>SCEQ Four Factors of Engagement</vt:lpstr>
      <vt:lpstr>SCEQ Four Factors of Engagement</vt:lpstr>
      <vt:lpstr>SCEQ Four Factors of Engagement</vt:lpstr>
      <vt:lpstr>SCEQ Four Factors of Engagement</vt:lpstr>
      <vt:lpstr>Effects on Academic Engagement</vt:lpstr>
      <vt:lpstr>Stress</vt:lpstr>
      <vt:lpstr>Stress and Academic Engagement</vt:lpstr>
      <vt:lpstr>Stressful life events</vt:lpstr>
      <vt:lpstr>Stressful Life Events:  Acute  versus chronic</vt:lpstr>
      <vt:lpstr>Stressful Life Events:  Acute  versus chronic</vt:lpstr>
      <vt:lpstr>Stress and Academic Engagement</vt:lpstr>
      <vt:lpstr>Stress and Behavior </vt:lpstr>
      <vt:lpstr>Stress and Depression</vt:lpstr>
      <vt:lpstr>Stress, Sleep,  and Academic Engagement</vt:lpstr>
      <vt:lpstr>Stress &amp; Sleep</vt:lpstr>
      <vt:lpstr>PowerPoint Presentation</vt:lpstr>
      <vt:lpstr>Impacts of SleeP</vt:lpstr>
      <vt:lpstr>SleeP and Academic Performance</vt:lpstr>
      <vt:lpstr>SleeP and Academic Performance</vt:lpstr>
      <vt:lpstr>SleeP and Cognitive/Affective Functioning</vt:lpstr>
      <vt:lpstr>SleeP’s impact on Academic Engagement</vt:lpstr>
      <vt:lpstr>SleeP’s impact on Academic Engagement</vt:lpstr>
      <vt:lpstr>SleeP Habits in Undergraduates</vt:lpstr>
      <vt:lpstr>SleeP Habits </vt:lpstr>
      <vt:lpstr>Sleep Hygiene</vt:lpstr>
      <vt:lpstr>Sleep Hygiene</vt:lpstr>
      <vt:lpstr>Sleep Hygiene</vt:lpstr>
      <vt:lpstr>Sleep Hygiene</vt:lpstr>
      <vt:lpstr>Sleep Hygiene</vt:lpstr>
      <vt:lpstr>Exercise</vt:lpstr>
      <vt:lpstr>Exercise</vt:lpstr>
      <vt:lpstr>Exercise</vt:lpstr>
      <vt:lpstr>Exercise: Types and Dosages</vt:lpstr>
      <vt:lpstr>Exercise: Types and Dosages</vt:lpstr>
      <vt:lpstr>Exercise &amp; Stress</vt:lpstr>
      <vt:lpstr>Current Study</vt:lpstr>
      <vt:lpstr>PowerPoint Presentation</vt:lpstr>
      <vt:lpstr>PowerPoint Presentation</vt:lpstr>
      <vt:lpstr>PowerPoint Presentation</vt:lpstr>
      <vt:lpstr>PowerPoint Presentation</vt:lpstr>
      <vt:lpstr>PowerPoint Presentation</vt:lpstr>
      <vt:lpstr>PowerPoint Presentation</vt:lpstr>
      <vt:lpstr>Methods</vt:lpstr>
      <vt:lpstr>Methods</vt:lpstr>
      <vt:lpstr>Methods</vt:lpstr>
      <vt:lpstr>Methods</vt:lpstr>
      <vt:lpstr>Methods</vt:lpstr>
      <vt:lpstr>Methods</vt:lpstr>
      <vt:lpstr>PowerPoint Presentation</vt:lpstr>
      <vt:lpstr>PowerPoint Presentation</vt:lpstr>
      <vt:lpstr>PowerPoint Presentation</vt:lpstr>
      <vt:lpstr>PowerPoint Presentation</vt:lpstr>
      <vt:lpstr>RESULTs/discussion</vt:lpstr>
      <vt:lpstr>PowerPoint Presentation</vt:lpstr>
      <vt:lpstr>RESULTs/discussion</vt:lpstr>
      <vt:lpstr>PowerPoint Presentation</vt:lpstr>
      <vt:lpstr>Results/discussion</vt:lpstr>
      <vt:lpstr>PowerPoint Presentation</vt:lpstr>
      <vt:lpstr>PowerPoint Presentation</vt:lpstr>
      <vt:lpstr>PowerPoint Presentation</vt:lpstr>
      <vt:lpstr>Results/discussion</vt:lpstr>
      <vt:lpstr>PowerPoint Presentation</vt:lpstr>
      <vt:lpstr>Results/discussion</vt:lpstr>
      <vt:lpstr>PowerPoint Presentation</vt:lpstr>
      <vt:lpstr>PowerPoint Presentation</vt:lpstr>
      <vt:lpstr>PowerPoint Presentation</vt:lpstr>
      <vt:lpstr>RESULTs/discussion</vt:lpstr>
      <vt:lpstr>PowerPoint Presentation</vt:lpstr>
      <vt:lpstr>PowerPoint Presentation</vt:lpstr>
      <vt:lpstr>PowerPoint Presentation</vt:lpstr>
      <vt:lpstr>PowerPoint Presentation</vt:lpstr>
      <vt:lpstr>PowerPoint Presentation</vt:lpstr>
      <vt:lpstr>Limitations</vt:lpstr>
      <vt:lpstr>Directions for Future Research</vt:lpstr>
      <vt:lpstr>Conclusions</vt:lpstr>
      <vt:lpstr>Conclusions/Discussion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Stress, Sleep Hygiene, and Exercise on  Academic Engagement in Undergraduate Students</dc:title>
  <dc:creator>Dominic LaRoche</dc:creator>
  <cp:lastModifiedBy>Dominic LaRoche</cp:lastModifiedBy>
  <cp:revision>352</cp:revision>
  <dcterms:modified xsi:type="dcterms:W3CDTF">2018-07-12T04:57:18Z</dcterms:modified>
</cp:coreProperties>
</file>